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2"/>
          <p:cNvGrpSpPr/>
          <p:nvPr/>
        </p:nvGrpSpPr>
        <p:grpSpPr>
          <a:xfrm>
            <a:off x="-3222625" y="304800"/>
            <a:ext cx="11909425" cy="4724400"/>
            <a:chOff x="-3222625" y="304800"/>
            <a:chExt cx="11909425" cy="4724400"/>
          </a:xfrm>
        </p:grpSpPr>
        <p:cxnSp>
          <p:nvCxnSpPr>
            <p:cNvPr id="17" name="Google Shape;17;p2"/>
            <p:cNvCxnSpPr/>
            <p:nvPr/>
          </p:nvCxnSpPr>
          <p:spPr>
            <a:xfrm>
              <a:off x="1447800" y="2514600"/>
              <a:ext cx="72390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8" name="Google Shape;18;p2"/>
            <p:cNvSpPr/>
            <p:nvPr/>
          </p:nvSpPr>
          <p:spPr>
            <a:xfrm>
              <a:off x="-2514600" y="1371600"/>
              <a:ext cx="3657600" cy="3657600"/>
            </a:xfrm>
            <a:custGeom>
              <a:rect b="b" l="l" r="r" t="t"/>
              <a:pathLst>
                <a:path extrusionOk="0" h="64000" w="64000">
                  <a:moveTo>
                    <a:pt x="44083" y="2369"/>
                  </a:moveTo>
                  <a:cubicBezTo>
                    <a:pt x="49970" y="4769"/>
                    <a:pt x="55011" y="8871"/>
                    <a:pt x="58558" y="14148"/>
                  </a:cubicBezTo>
                  <a:cubicBezTo>
                    <a:pt x="62104" y="19425"/>
                    <a:pt x="64000" y="25641"/>
                    <a:pt x="64000" y="32000"/>
                  </a:cubicBezTo>
                  <a:cubicBezTo>
                    <a:pt x="64000" y="38358"/>
                    <a:pt x="62104" y="44574"/>
                    <a:pt x="58558" y="49851"/>
                  </a:cubicBezTo>
                  <a:cubicBezTo>
                    <a:pt x="55011" y="55128"/>
                    <a:pt x="49970" y="59230"/>
                    <a:pt x="44083" y="61631"/>
                  </a:cubicBezTo>
                  <a:cubicBezTo>
                    <a:pt x="44083" y="61631"/>
                    <a:pt x="44082" y="61631"/>
                    <a:pt x="44082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3" y="2368"/>
                  </a:lnTo>
                  <a:cubicBezTo>
                    <a:pt x="44082" y="2368"/>
                    <a:pt x="44082" y="2368"/>
                    <a:pt x="44082" y="2368"/>
                  </a:cubicBezTo>
                  <a:cubicBezTo>
                    <a:pt x="44082" y="2368"/>
                    <a:pt x="44082" y="2368"/>
                    <a:pt x="44082" y="2368"/>
                  </a:cubicBezTo>
                  <a:cubicBezTo>
                    <a:pt x="44082" y="2368"/>
                    <a:pt x="44082" y="2368"/>
                    <a:pt x="44082" y="2368"/>
                  </a:cubicBezTo>
                  <a:cubicBezTo>
                    <a:pt x="44082" y="2368"/>
                    <a:pt x="44083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3222625" y="304800"/>
              <a:ext cx="4038600" cy="4038600"/>
            </a:xfrm>
            <a:custGeom>
              <a:rect b="b" l="l" r="r" t="t"/>
              <a:pathLst>
                <a:path extrusionOk="0" h="64000" w="64000">
                  <a:moveTo>
                    <a:pt x="50994" y="6247"/>
                  </a:moveTo>
                  <a:cubicBezTo>
                    <a:pt x="55026" y="9221"/>
                    <a:pt x="58305" y="13101"/>
                    <a:pt x="60564" y="17574"/>
                  </a:cubicBezTo>
                  <a:cubicBezTo>
                    <a:pt x="62822" y="22047"/>
                    <a:pt x="64000" y="26989"/>
                    <a:pt x="64000" y="32000"/>
                  </a:cubicBezTo>
                  <a:cubicBezTo>
                    <a:pt x="64000" y="37010"/>
                    <a:pt x="62822" y="41952"/>
                    <a:pt x="60564" y="46425"/>
                  </a:cubicBezTo>
                  <a:cubicBezTo>
                    <a:pt x="58305" y="50898"/>
                    <a:pt x="55026" y="54778"/>
                    <a:pt x="50994" y="57753"/>
                  </a:cubicBezTo>
                  <a:cubicBezTo>
                    <a:pt x="50994" y="57753"/>
                    <a:pt x="50994" y="57753"/>
                    <a:pt x="50993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4" y="6246"/>
                  </a:lnTo>
                  <a:cubicBezTo>
                    <a:pt x="50993" y="6246"/>
                    <a:pt x="50993" y="6246"/>
                    <a:pt x="50993" y="6246"/>
                  </a:cubicBezTo>
                  <a:cubicBezTo>
                    <a:pt x="50993" y="6246"/>
                    <a:pt x="50993" y="6246"/>
                    <a:pt x="50993" y="6246"/>
                  </a:cubicBezTo>
                  <a:cubicBezTo>
                    <a:pt x="50993" y="6246"/>
                    <a:pt x="50993" y="6246"/>
                    <a:pt x="50993" y="6246"/>
                  </a:cubicBezTo>
                  <a:cubicBezTo>
                    <a:pt x="50994" y="6246"/>
                    <a:pt x="50994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Google Shape;20;p2"/>
          <p:cNvSpPr txBox="1"/>
          <p:nvPr>
            <p:ph type="ctrTitle"/>
          </p:nvPr>
        </p:nvSpPr>
        <p:spPr>
          <a:xfrm>
            <a:off x="1443037" y="985837"/>
            <a:ext cx="7239000" cy="14446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Char char="○"/>
              <a:defRPr b="0" i="0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50"/>
              <a:buFont typeface="Noto Sans Symbols"/>
              <a:buChar char="●"/>
              <a:defRPr b="0" i="0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430"/>
              <a:buFont typeface="Noto Sans Symbols"/>
              <a:buChar char="○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7505" lvl="0" marL="4572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Char char="○"/>
              <a:defRPr b="0" i="0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9725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50"/>
              <a:buFont typeface="Noto Sans Symbols"/>
              <a:buChar char="●"/>
              <a:defRPr b="0" i="0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9405" lvl="2" marL="13716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430"/>
              <a:buFont typeface="Noto Sans Symbols"/>
              <a:buChar char="○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3055" lvl="3" marL="18288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0989" lvl="4" marL="22860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0989" lvl="5" marL="27432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0989" lvl="6" marL="32004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0990" lvl="7" marL="36576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0990" lvl="8" marL="41148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3238500" y="0"/>
            <a:ext cx="11925300" cy="3810000"/>
            <a:chOff x="-3238500" y="0"/>
            <a:chExt cx="11925300" cy="3810000"/>
          </a:xfrm>
        </p:grpSpPr>
        <p:sp>
          <p:nvSpPr>
            <p:cNvPr id="7" name="Google Shape;7;p1"/>
            <p:cNvSpPr/>
            <p:nvPr/>
          </p:nvSpPr>
          <p:spPr>
            <a:xfrm>
              <a:off x="-3238500" y="685800"/>
              <a:ext cx="4114800" cy="3124200"/>
            </a:xfrm>
            <a:custGeom>
              <a:rect b="b" l="l" r="r" t="t"/>
              <a:pathLst>
                <a:path extrusionOk="0" h="64000" w="64000">
                  <a:moveTo>
                    <a:pt x="50296" y="5747"/>
                  </a:moveTo>
                  <a:cubicBezTo>
                    <a:pt x="54526" y="8694"/>
                    <a:pt x="57982" y="12621"/>
                    <a:pt x="60367" y="17192"/>
                  </a:cubicBezTo>
                  <a:cubicBezTo>
                    <a:pt x="62753" y="21763"/>
                    <a:pt x="64000" y="26843"/>
                    <a:pt x="64000" y="32000"/>
                  </a:cubicBezTo>
                  <a:cubicBezTo>
                    <a:pt x="64000" y="37156"/>
                    <a:pt x="62753" y="42236"/>
                    <a:pt x="60367" y="46807"/>
                  </a:cubicBezTo>
                  <a:cubicBezTo>
                    <a:pt x="57982" y="51378"/>
                    <a:pt x="54526" y="55305"/>
                    <a:pt x="50296" y="58253"/>
                  </a:cubicBezTo>
                  <a:cubicBezTo>
                    <a:pt x="50296" y="58253"/>
                    <a:pt x="50296" y="58253"/>
                    <a:pt x="50296" y="58253"/>
                  </a:cubicBezTo>
                  <a:cubicBezTo>
                    <a:pt x="50296" y="58253"/>
                    <a:pt x="50296" y="58253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cubicBezTo>
                    <a:pt x="50295" y="58253"/>
                    <a:pt x="50295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6" y="5746"/>
                  </a:lnTo>
                  <a:cubicBezTo>
                    <a:pt x="50295" y="5746"/>
                    <a:pt x="50295" y="5746"/>
                    <a:pt x="50295" y="5746"/>
                  </a:cubicBezTo>
                  <a:cubicBezTo>
                    <a:pt x="50296" y="5746"/>
                    <a:pt x="50296" y="5746"/>
                    <a:pt x="50296" y="5746"/>
                  </a:cubicBezTo>
                  <a:cubicBezTo>
                    <a:pt x="50296" y="5746"/>
                    <a:pt x="50296" y="5746"/>
                    <a:pt x="50296" y="5746"/>
                  </a:cubicBez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-2425700" y="0"/>
              <a:ext cx="3094037" cy="3154362"/>
            </a:xfrm>
            <a:custGeom>
              <a:rect b="b" l="l" r="r" t="t"/>
              <a:pathLst>
                <a:path extrusionOk="0" h="64000" w="64000">
                  <a:moveTo>
                    <a:pt x="50077" y="5596"/>
                  </a:moveTo>
                  <a:cubicBezTo>
                    <a:pt x="54369" y="8533"/>
                    <a:pt x="57880" y="12474"/>
                    <a:pt x="60306" y="17074"/>
                  </a:cubicBezTo>
                  <a:cubicBezTo>
                    <a:pt x="62731" y="21675"/>
                    <a:pt x="64000" y="26798"/>
                    <a:pt x="64000" y="32000"/>
                  </a:cubicBezTo>
                  <a:cubicBezTo>
                    <a:pt x="64000" y="37201"/>
                    <a:pt x="62731" y="42324"/>
                    <a:pt x="60306" y="46925"/>
                  </a:cubicBezTo>
                  <a:cubicBezTo>
                    <a:pt x="57880" y="51525"/>
                    <a:pt x="54369" y="55466"/>
                    <a:pt x="50077" y="58404"/>
                  </a:cubicBezTo>
                  <a:cubicBezTo>
                    <a:pt x="50077" y="58404"/>
                    <a:pt x="50077" y="58404"/>
                    <a:pt x="50077" y="58404"/>
                  </a:cubicBezTo>
                  <a:cubicBezTo>
                    <a:pt x="50077" y="58404"/>
                    <a:pt x="50077" y="58404"/>
                    <a:pt x="50077" y="58404"/>
                  </a:cubicBezTo>
                  <a:cubicBezTo>
                    <a:pt x="50077" y="58404"/>
                    <a:pt x="50077" y="58404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7" y="5595"/>
                  </a:lnTo>
                  <a:cubicBezTo>
                    <a:pt x="50077" y="5595"/>
                    <a:pt x="50077" y="5595"/>
                    <a:pt x="50077" y="5595"/>
                  </a:cubicBezTo>
                  <a:cubicBezTo>
                    <a:pt x="50077" y="5595"/>
                    <a:pt x="50077" y="5595"/>
                    <a:pt x="50077" y="5595"/>
                  </a:cubicBezTo>
                  <a:cubicBezTo>
                    <a:pt x="50077" y="5595"/>
                    <a:pt x="50077" y="5595"/>
                    <a:pt x="50077" y="5595"/>
                  </a:cubicBez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" name="Google Shape;9;p1"/>
            <p:cNvCxnSpPr/>
            <p:nvPr/>
          </p:nvCxnSpPr>
          <p:spPr>
            <a:xfrm>
              <a:off x="1371600" y="1524000"/>
              <a:ext cx="73152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0" name="Google Shape;10;p1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7505" lvl="0" marL="4572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Char char="○"/>
              <a:defRPr b="0" i="0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9725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50"/>
              <a:buFont typeface="Noto Sans Symbols"/>
              <a:buChar char="●"/>
              <a:defRPr b="0" i="0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9405" lvl="2" marL="13716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430"/>
              <a:buFont typeface="Noto Sans Symbols"/>
              <a:buChar char="○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3055" lvl="3" marL="18288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0989" lvl="4" marL="22860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0989" lvl="5" marL="27432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0989" lvl="6" marL="32004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0990" lvl="7" marL="36576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0990" lvl="8" marL="41148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○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ctrTitle"/>
          </p:nvPr>
        </p:nvSpPr>
        <p:spPr>
          <a:xfrm>
            <a:off x="1443037" y="985837"/>
            <a:ext cx="7239000" cy="14446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МАОУ «СОШ №3»г.Пермь</a:t>
            </a:r>
            <a:endParaRPr/>
          </a:p>
        </p:txBody>
      </p:sp>
      <p:sp>
        <p:nvSpPr>
          <p:cNvPr id="45" name="Google Shape;45;p6"/>
          <p:cNvSpPr txBox="1"/>
          <p:nvPr>
            <p:ph idx="1" type="subTitle"/>
          </p:nvPr>
        </p:nvSpPr>
        <p:spPr>
          <a:xfrm>
            <a:off x="1443037" y="3427412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rPr b="1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Развитие коммуникативных универсальных учебных действий на уроках физики.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Лукиных Г.И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3" name="Google Shape;10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600" y="552450"/>
            <a:ext cx="7670800" cy="575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4935200" y="-7543800"/>
            <a:ext cx="39014401" cy="21945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Ведущие педагоги и психологи выделяют несколько ключевых умений, но наиболее значимыми являются 2 аспекта:</a:t>
            </a:r>
            <a:b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Общение и взаимодействие, т.е. умение предъявлять в устной или письменной форме, использовать речевые средства для дискуссии и Виды коммуникативных универсальных учебных действий</a:t>
            </a:r>
            <a:endParaRPr/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600" y="552450"/>
            <a:ext cx="7670800" cy="575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600" y="552450"/>
            <a:ext cx="7670800" cy="575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0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2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7" name="Google Shape;14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600" y="552450"/>
            <a:ext cx="7670800" cy="575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3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«Речь – удивительно сильное средство, но нужно много ума, чтобы пользоваться им".</a:t>
            </a:r>
            <a:b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Георг Гегель</a:t>
            </a: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Название проекта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○"/>
            </a:pPr>
            <a:r>
              <a:rPr b="0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Электроскоп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Предмет, класс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○"/>
            </a:pPr>
            <a:r>
              <a:rPr b="0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 класс, физика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Краткая аннотация проекта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○"/>
            </a:pPr>
            <a:r>
              <a:rPr b="0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Дети на протяжении всего проекта попробуют ответить на один вопрос: почему бумажные лепестки отклоняются . В начале проекта учащиеся должны выдвинуть несколько гипотез, опираясь на уже приобретенные знания, и после своих исследований ответить, какая из них верная. Данный проект прежде всего нацелен на приобретение экспериментальных навыков, что поможет разнообразить процесс обучения.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○"/>
            </a:pPr>
            <a:r>
              <a:rPr b="1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Изготовление самодельного электроскопа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○"/>
            </a:pPr>
            <a:r>
              <a:rPr b="0" i="1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Цель: из подручных средств изготовить электроскоп – прибор для обнаружения заряда у тел и проверить его работу.</a:t>
            </a:r>
            <a:r>
              <a:rPr b="0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70"/>
              <a:buFont typeface="Noto Sans Symbols"/>
              <a:buChar char="○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Игры-тренинги способствуют развитию личностных качеств подростков. Они получают навыки групповой работы, где так важна способность услышать другого, понять его замысел, то есть происходит развитие коммуникативных и познавательных способностей, что позволит более успешно осваивать материал программы средней школы. Данный подход предполагает, что ученик не только овладевает системой знаний, но и осваивает универсальные (надпредметные) способы действий, и уже с их помощью сможет самостоятельно получать информацию об окружающем мире.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rPr b="1" i="1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«Построение сообщения по алгоритму». </a:t>
            </a:r>
            <a:r>
              <a:rPr b="1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Учащимся  предлагается построить сообщение по алгоритму:</a:t>
            </a:r>
            <a:r>
              <a:rPr b="1" i="1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0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Факт (что произошло?)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0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Причины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0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Повод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0" i="1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Сопутствующее событие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0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Аналоги и сравнения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0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Последствия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План рассказа об устройствах, механизмах, машинах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 Назначение устройства.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 Схема устройства.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 Принцип действия устройства.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 Правила пользования и применения устройства, механизма, машины.</a:t>
            </a:r>
            <a:endParaRPr/>
          </a:p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10"/>
          <p:cNvSpPr txBox="1"/>
          <p:nvPr/>
        </p:nvSpPr>
        <p:spPr>
          <a:xfrm>
            <a:off x="1547812" y="2852737"/>
            <a:ext cx="6981825" cy="2014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1" lang="en-US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План рассказа об устройствах, механизмах, машинах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n-US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 Назначение устройства.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n-US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 Схема устройства.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n-US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 Принцип действия устройства.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n-US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 Правила пользования и применения устройства, механизма, машины.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7" name="Google Shape;7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600" y="552450"/>
            <a:ext cx="7670800" cy="575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>
            <a:off x="1258887" y="260350"/>
            <a:ext cx="7313612" cy="157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b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Ведущие педагоги и психологи выделяют несколько ключевых  умений, но наиболее значимыми являются 2 аспекта:</a:t>
            </a:r>
            <a:b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83" name="Google Shape;83;p12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Char char="○"/>
            </a:pPr>
            <a:r>
              <a:rPr b="1" i="1" lang="en-US" sz="29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Общение и взаимодействие</a:t>
            </a:r>
            <a:r>
              <a:rPr b="0" i="0" lang="en-US" sz="29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rPr b="0" i="1" lang="en-US" sz="29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т.е. умение предъявлять в устной или письменной форме, использовать речевые средства для дискуссии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Необходимые умения, которые нужно сформировать:</a:t>
            </a:r>
            <a:endParaRPr/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1" i="1" lang="en-US" sz="25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1.Коммуникация как взаимодействие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1" i="1" lang="en-US" sz="25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2.Коммуникация как кооперация.</a:t>
            </a:r>
            <a:endParaRPr b="0" i="0" sz="25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t/>
            </a:r>
            <a:endParaRPr b="1" i="1" sz="25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1" i="1" lang="en-US" sz="25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3.Коммуникация как условие интериоризации.</a:t>
            </a:r>
            <a:endParaRPr/>
          </a:p>
          <a:p>
            <a:pPr indent="-231775" lvl="0" marL="3429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○"/>
            </a:pPr>
            <a:r>
              <a:rPr b="1" i="1" lang="en-US" sz="25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4.Работа в группе.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39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600" y="552450"/>
            <a:ext cx="7670800" cy="575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Затмение">
  <a:themeElements>
    <a:clrScheme name="default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33CCCC"/>
      </a:accent4>
      <a:accent5>
        <a:srgbClr val="99CCCC"/>
      </a:accent5>
      <a:accent6>
        <a:srgbClr val="FFFFFF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