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376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SzPts val="352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текст и клип" type="txAndClipArt">
  <p:cSld name="TEXT_AND_CLIPAR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клип и текст" type="clipArtAndTx">
  <p:cSld name="CLIPART_AND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клип и текст">
  <p:cSld name="CLIPART_AND_TEXT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2pPr>
            <a:lvl3pPr marL="1371600" lvl="2" indent="-35433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8839200" cy="6858000"/>
              <a:chOff x="0" y="0"/>
              <a:chExt cx="88392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5105400" cy="4876800"/>
                <a:chOff x="0" y="0"/>
                <a:chExt cx="4648200" cy="44196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0" y="0"/>
                  <a:ext cx="4648200" cy="4419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381000" y="381000"/>
                  <a:ext cx="3881437" cy="3657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762000" y="762000"/>
                  <a:ext cx="3124200" cy="289242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" name="Google Shape;12;p1"/>
                <p:cNvSpPr/>
                <p:nvPr/>
              </p:nvSpPr>
              <p:spPr>
                <a:xfrm>
                  <a:off x="1143000" y="1143000"/>
                  <a:ext cx="2362200" cy="2141537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" name="Google Shape;13;p1"/>
                <p:cNvSpPr/>
                <p:nvPr/>
              </p:nvSpPr>
              <p:spPr>
                <a:xfrm>
                  <a:off x="1447800" y="1447800"/>
                  <a:ext cx="1751012" cy="152717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" name="Google Shape;14;p1"/>
              <p:cNvGrpSpPr/>
              <p:nvPr/>
            </p:nvGrpSpPr>
            <p:grpSpPr>
              <a:xfrm>
                <a:off x="3200400" y="3200400"/>
                <a:ext cx="3886200" cy="3657600"/>
                <a:chOff x="0" y="0"/>
                <a:chExt cx="4648200" cy="4419600"/>
              </a:xfrm>
            </p:grpSpPr>
            <p:sp>
              <p:nvSpPr>
                <p:cNvPr id="15" name="Google Shape;15;p1"/>
                <p:cNvSpPr/>
                <p:nvPr/>
              </p:nvSpPr>
              <p:spPr>
                <a:xfrm>
                  <a:off x="0" y="0"/>
                  <a:ext cx="4648200" cy="4419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" name="Google Shape;16;p1"/>
                <p:cNvSpPr/>
                <p:nvPr/>
              </p:nvSpPr>
              <p:spPr>
                <a:xfrm>
                  <a:off x="381000" y="381000"/>
                  <a:ext cx="3884612" cy="365601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" name="Google Shape;17;p1"/>
                <p:cNvSpPr/>
                <p:nvPr/>
              </p:nvSpPr>
              <p:spPr>
                <a:xfrm>
                  <a:off x="762000" y="762000"/>
                  <a:ext cx="3127375" cy="289877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1143000" y="1143000"/>
                  <a:ext cx="2362200" cy="2133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1446212" y="1447800"/>
                  <a:ext cx="1754187" cy="1520825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0" name="Google Shape;20;p1"/>
              <p:cNvGrpSpPr/>
              <p:nvPr/>
            </p:nvGrpSpPr>
            <p:grpSpPr>
              <a:xfrm>
                <a:off x="4495800" y="152400"/>
                <a:ext cx="4343400" cy="4114800"/>
                <a:chOff x="0" y="0"/>
                <a:chExt cx="4648200" cy="4419600"/>
              </a:xfrm>
            </p:grpSpPr>
            <p:sp>
              <p:nvSpPr>
                <p:cNvPr id="21" name="Google Shape;21;p1"/>
                <p:cNvSpPr/>
                <p:nvPr/>
              </p:nvSpPr>
              <p:spPr>
                <a:xfrm>
                  <a:off x="0" y="0"/>
                  <a:ext cx="4648200" cy="4419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2" name="Google Shape;22;p1"/>
                <p:cNvSpPr/>
                <p:nvPr/>
              </p:nvSpPr>
              <p:spPr>
                <a:xfrm>
                  <a:off x="381000" y="381000"/>
                  <a:ext cx="3892550" cy="3659187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3" name="Google Shape;23;p1"/>
                <p:cNvSpPr/>
                <p:nvPr/>
              </p:nvSpPr>
              <p:spPr>
                <a:xfrm>
                  <a:off x="763587" y="762000"/>
                  <a:ext cx="3122612" cy="28956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" name="Google Shape;24;p1"/>
                <p:cNvSpPr/>
                <p:nvPr/>
              </p:nvSpPr>
              <p:spPr>
                <a:xfrm>
                  <a:off x="1143000" y="1143000"/>
                  <a:ext cx="2362200" cy="213836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" name="Google Shape;25;p1"/>
                <p:cNvSpPr/>
                <p:nvPr/>
              </p:nvSpPr>
              <p:spPr>
                <a:xfrm>
                  <a:off x="1447800" y="1447800"/>
                  <a:ext cx="1752600" cy="15240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26" name="Google Shape;26;p1"/>
            <p:cNvCxnSpPr/>
            <p:nvPr/>
          </p:nvCxnSpPr>
          <p:spPr>
            <a:xfrm flipH="1">
              <a:off x="0" y="2438400"/>
              <a:ext cx="2514600" cy="3429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6629400" y="2209800"/>
              <a:ext cx="2514600" cy="27432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10800000" flipH="1">
              <a:off x="5105400" y="0"/>
              <a:ext cx="381000" cy="4953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21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962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21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962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21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962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21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962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21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08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962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264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5%D0%BF%D0%BB%D0%B5%D1%80,_%D0%98%D0%BE%D0%B3%D0%B0%D0%BD%D0%B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ru.wikipedia.org/wiki/%D0%93%D0%B5%D0%BB%D0%B8%D0%BE%D1%86%D0%B5%D0%BD%D1%82%D1%80%D0%B8%D1%87%D0%B5%D1%81%D0%BA%D0%B0%D1%8F_%D0%BE%D1%80%D0%B1%D0%B8%D1%82%D0%B0" TargetMode="External"/><Relationship Id="rId4" Type="http://schemas.openxmlformats.org/officeDocument/2006/relationships/hyperlink" Target="https://ru.wikipedia.org/wiki/%D0%A2%D0%B8%D1%85%D0%BE_%D0%91%D1%80%D0%B0%D0%B3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B%D0%B0%D0%BD%D0%B5%D1%82%D0%B0" TargetMode="External"/><Relationship Id="rId13" Type="http://schemas.openxmlformats.org/officeDocument/2006/relationships/hyperlink" Target="https://ru.wikipedia.org/wiki/%D0%9A%D0%BE%D0%BC%D0%B5%D1%82%D0%B0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ru.wikipedia.org/wiki/%D0%A1%D0%BE%D0%BB%D0%BD%D0%B5%D1%87%D0%BD%D0%B0%D1%8F_%D1%81%D0%B8%D1%81%D1%82%D0%B5%D0%BC%D0%B0" TargetMode="External"/><Relationship Id="rId12" Type="http://schemas.openxmlformats.org/officeDocument/2006/relationships/hyperlink" Target="https://ru.wikipedia.org/wiki/%D0%9C%D0%B5%D1%82%D0%B5%D0%BE%D1%80%D0%BE%D0%B8%D0%B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C%D0%BB%D0%B5%D1%87%D0%BD%D1%8B%D0%B9_%D0%9F%D1%83%D1%82%D1%8C" TargetMode="External"/><Relationship Id="rId11" Type="http://schemas.openxmlformats.org/officeDocument/2006/relationships/hyperlink" Target="https://ru.wikipedia.org/wiki/%D0%90%D1%81%D1%82%D0%B5%D1%80%D0%BE%D0%B8%D0%B4" TargetMode="External"/><Relationship Id="rId5" Type="http://schemas.openxmlformats.org/officeDocument/2006/relationships/hyperlink" Target="https://ru.wikipedia.org/wiki/%D0%93%D0%B0%D0%BB%D0%B0%D0%BA%D1%82%D0%B8%D0%BA%D0%B0" TargetMode="External"/><Relationship Id="rId10" Type="http://schemas.openxmlformats.org/officeDocument/2006/relationships/hyperlink" Target="https://ru.wikipedia.org/wiki/%D0%9A%D0%B0%D1%80%D0%BB%D0%B8%D0%BA%D0%BE%D0%B2%D0%B0%D1%8F_%D0%BF%D0%BB%D0%B0%D0%BD%D0%B5%D1%82%D0%B0" TargetMode="External"/><Relationship Id="rId4" Type="http://schemas.openxmlformats.org/officeDocument/2006/relationships/hyperlink" Target="https://ru.wikipedia.org/wiki/%D0%97%D0%B2%D0%B5%D0%B7%D0%B4%D0%B0" TargetMode="External"/><Relationship Id="rId9" Type="http://schemas.openxmlformats.org/officeDocument/2006/relationships/hyperlink" Target="https://ru.wikipedia.org/wiki/%D0%A1%D0%BF%D1%83%D1%82%D0%BD%D0%B8%D0%BA%D0%B8_%D0%B2_%D0%A1%D0%BE%D0%BB%D0%BD%D0%B5%D1%87%D0%BD%D0%BE%D0%B9_%D1%81%D0%B8%D1%81%D1%82%D0%B5%D0%BC%D0%B5" TargetMode="External"/><Relationship Id="rId14" Type="http://schemas.openxmlformats.org/officeDocument/2006/relationships/hyperlink" Target="https://ru.wikipedia.org/wiki/%D0%9A%D0%BE%D1%81%D0%BC%D0%B8%D1%87%D0%B5%D1%81%D0%BA%D0%B0%D1%8F_%D0%BF%D1%8B%D0%BB%D1%8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0%D0%BB%D0%B0%D0%BA%D1%82%D0%B8%D1%87%D0%B5%D1%81%D0%BA%D0%B8%D0%B9_%D0%B3%D0%BE%D0%B4" TargetMode="External"/><Relationship Id="rId3" Type="http://schemas.openxmlformats.org/officeDocument/2006/relationships/hyperlink" Target="https://ru.wikipedia.org/wiki/%D0%90%D1%81%D1%82%D1%80%D0%BE%D0%BD%D0%BE%D0%BC%D0%B8%D1%87%D0%B5%D1%81%D0%BA%D0%B0%D1%8F_%D0%B5%D0%B4%D0%B8%D0%BD%D0%B8%D1%86%D0%B0" TargetMode="External"/><Relationship Id="rId7" Type="http://schemas.openxmlformats.org/officeDocument/2006/relationships/hyperlink" Target="https://ru.wikipedia.org/wiki/%D0%A1%D0%B2%D0%B5%D1%82%D0%BE%D0%B2%D0%BE%D0%B9_%D0%B3%D0%BE%D0%B4" TargetMode="External"/><Relationship Id="rId2" Type="http://schemas.openxmlformats.org/officeDocument/2006/relationships/hyperlink" Target="https://ru.wikipedia.org/wiki/%D0%9A%D0%B8%D0%BB%D0%BE%D0%BC%D0%B5%D1%82%D1%8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A3%D0%B3%D0%BB%D0%BE%D0%B2%D0%B0%D1%8F_%D0%BC%D0%B8%D0%BD%D1%83%D1%82%D0%B0" TargetMode="External"/><Relationship Id="rId5" Type="http://schemas.openxmlformats.org/officeDocument/2006/relationships/hyperlink" Target="https://ru.wikipedia.org/wiki/%D0%9B%D1%83%D0%BD%D0%B0" TargetMode="External"/><Relationship Id="rId10" Type="http://schemas.openxmlformats.org/officeDocument/2006/relationships/hyperlink" Target="https://ru.wikipedia.org/wiki/%D0%97%D0%B5%D0%BC%D0%BB%D1%8F" TargetMode="External"/><Relationship Id="rId4" Type="http://schemas.openxmlformats.org/officeDocument/2006/relationships/hyperlink" Target="https://ru.wikipedia.org/wiki/%D0%A3%D0%B3%D0%BB%D0%BE%D0%B2%D0%BE%D0%B9_%D1%80%D0%B0%D0%B7%D0%BC%D0%B5%D1%80" TargetMode="External"/><Relationship Id="rId9" Type="http://schemas.openxmlformats.org/officeDocument/2006/relationships/hyperlink" Target="https://ru.wikipedia.org/wiki/%D0%9E%D1%80%D0%B1%D0%B8%D1%82%D0%B0%D0%BB%D1%8C%D0%BD%D0%B0%D1%8F_%D1%81%D0%BA%D0%BE%D1%80%D0%BE%D1%81%D1%82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ctrTitle"/>
          </p:nvPr>
        </p:nvSpPr>
        <p:spPr>
          <a:xfrm>
            <a:off x="755650" y="476250"/>
            <a:ext cx="77724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imes New Roman"/>
              <a:buNone/>
            </a:pPr>
            <a:r>
              <a:rPr lang="ru-RU" sz="1800" b="0" i="0" u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МЕТОДИСТ.САЙТ.</a:t>
            </a:r>
            <a:endParaRPr dirty="0"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"/>
          </p:nvPr>
        </p:nvSpPr>
        <p:spPr>
          <a:xfrm>
            <a:off x="1371600" y="1565753"/>
            <a:ext cx="6400800" cy="288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imes New Roman"/>
              <a:buNone/>
            </a:pPr>
            <a:r>
              <a:rPr lang="en-US" sz="7200" b="0" i="0" u="none" dirty="0" err="1">
                <a:solidFill>
                  <a:srgbClr val="FF0000"/>
                </a:solidFill>
                <a:sym typeface="Times New Roman"/>
              </a:rPr>
              <a:t>Тема</a:t>
            </a:r>
            <a:r>
              <a:rPr lang="en-US" sz="7200" b="0" i="0" u="none" dirty="0">
                <a:solidFill>
                  <a:srgbClr val="FF0000"/>
                </a:solidFill>
                <a:sym typeface="Times New Roman"/>
              </a:rPr>
              <a:t>: </a:t>
            </a:r>
            <a:r>
              <a:rPr lang="en-US" sz="7200" b="0" i="0" u="none" dirty="0" err="1">
                <a:solidFill>
                  <a:srgbClr val="FF0000"/>
                </a:solidFill>
                <a:sym typeface="Times New Roman"/>
              </a:rPr>
              <a:t>Законы</a:t>
            </a:r>
            <a:r>
              <a:rPr lang="en-US" sz="7200" b="0" i="0" u="none" dirty="0">
                <a:solidFill>
                  <a:srgbClr val="FF0000"/>
                </a:solidFill>
                <a:sym typeface="Times New Roman"/>
              </a:rPr>
              <a:t> </a:t>
            </a:r>
            <a:r>
              <a:rPr lang="en-US" sz="7200" b="0" i="0" u="none" dirty="0" err="1">
                <a:solidFill>
                  <a:srgbClr val="FF0000"/>
                </a:solidFill>
                <a:sym typeface="Times New Roman"/>
              </a:rPr>
              <a:t>Кеплера</a:t>
            </a:r>
            <a:endParaRPr sz="7200" dirty="0"/>
          </a:p>
          <a:p>
            <a:pPr marL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Font typeface="Times New Roman"/>
              <a:buNone/>
            </a:pPr>
            <a:endParaRPr sz="16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Font typeface="Times New Roman"/>
              <a:buNone/>
            </a:pPr>
            <a:endParaRPr sz="16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Font typeface="Times New Roman"/>
              <a:buNone/>
            </a:pPr>
            <a:endParaRPr sz="16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Font typeface="Times New Roman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Лукиных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Г.И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2514600" y="533400"/>
            <a:ext cx="4038600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В результате длительной обработки многолетних наблюдений датского астронома Тихо Браге немецкий астроном и математик       Кеплер эмпирически установил законы движения планет Солнечной системы.</a:t>
            </a:r>
            <a:endParaRPr/>
          </a:p>
        </p:txBody>
      </p:sp>
      <p:sp>
        <p:nvSpPr>
          <p:cNvPr id="283" name="Google Shape;283;p39"/>
          <p:cNvSpPr txBox="1"/>
          <p:nvPr/>
        </p:nvSpPr>
        <p:spPr>
          <a:xfrm>
            <a:off x="6643687" y="3786187"/>
            <a:ext cx="23622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Иоганн  Кеплер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(1571-1630)</a:t>
            </a: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4267200" y="41910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2057400" y="4156075"/>
            <a:ext cx="1235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286000" y="4765675"/>
            <a:ext cx="144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2362200" y="46894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3048000" y="4765675"/>
            <a:ext cx="396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2590800" y="46132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457200" y="3733800"/>
            <a:ext cx="1752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Тихо Браге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(1546-1601)</a:t>
            </a:r>
            <a:endParaRPr/>
          </a:p>
        </p:txBody>
      </p:sp>
      <p:pic>
        <p:nvPicPr>
          <p:cNvPr id="291" name="Google Shape;291;p39" descr="Tycho_Brahe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14312"/>
            <a:ext cx="2425700" cy="34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 descr="Johannes_Kepler_16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162" y="285750"/>
            <a:ext cx="2493962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 descr="https://im0-tub-ru.yandex.net/i?id=b24d3b28403e9d680d80f31d4d3c384a&amp;n=33&amp;h=215&amp;w=287"/>
          <p:cNvPicPr preferRelativeResize="0"/>
          <p:nvPr/>
        </p:nvPicPr>
        <p:blipFill rotWithShape="1">
          <a:blip r:embed="rId5">
            <a:alphaModFix/>
          </a:blip>
          <a:srcRect l="3703" t="9887" r="5555" b="11006"/>
          <a:stretch/>
        </p:blipFill>
        <p:spPr>
          <a:xfrm>
            <a:off x="2286000" y="3929062"/>
            <a:ext cx="4286250" cy="279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body" idx="1"/>
          </p:nvPr>
        </p:nvSpPr>
        <p:spPr>
          <a:xfrm>
            <a:off x="685800" y="4800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80"/>
              <a:buFont typeface="Times New Roman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47320" algn="l" rtl="0">
              <a:spcBef>
                <a:spcPts val="560"/>
              </a:spcBef>
              <a:spcAft>
                <a:spcPts val="0"/>
              </a:spcAft>
              <a:buSzPts val="3080"/>
              <a:buFont typeface="Times New Roman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457200" y="4191000"/>
            <a:ext cx="68580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 rotWithShape="1">
          <a:blip r:embed="rId3">
            <a:alphaModFix/>
          </a:blip>
          <a:srcRect l="9960" t="19775" r="12695" b="41406"/>
          <a:stretch/>
        </p:blipFill>
        <p:spPr>
          <a:xfrm>
            <a:off x="714375" y="428625"/>
            <a:ext cx="8005762" cy="321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571500" y="3714750"/>
            <a:ext cx="8215312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 — центр эллипса;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и S1 — фокусы эллипса;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 — его большая ось.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Половина этой величины (a), которую обычно называют большой полуосью, характеризует размер орбиты планеты.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- перигелий, B - афелий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эксцентриситет: e = OS/OA.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815953" y="160490"/>
            <a:ext cx="7772400" cy="89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0" i="0" u="none" dirty="0" err="1">
                <a:solidFill>
                  <a:srgbClr val="FF0000"/>
                </a:solidFill>
                <a:sym typeface="Times New Roman"/>
              </a:rPr>
              <a:t>Первый</a:t>
            </a:r>
            <a:r>
              <a:rPr lang="en-US" sz="4000" b="0" i="0" u="none" dirty="0">
                <a:solidFill>
                  <a:srgbClr val="FF0000"/>
                </a:solidFill>
                <a:sym typeface="Times New Roman"/>
              </a:rPr>
              <a:t> </a:t>
            </a:r>
            <a:r>
              <a:rPr lang="en-US" sz="4000" b="0" i="0" u="none" dirty="0" err="1">
                <a:solidFill>
                  <a:srgbClr val="FF0000"/>
                </a:solidFill>
                <a:sym typeface="Times New Roman"/>
              </a:rPr>
              <a:t>закон</a:t>
            </a:r>
            <a:r>
              <a:rPr lang="en-US" sz="4000" b="0" i="0" u="none" dirty="0">
                <a:solidFill>
                  <a:srgbClr val="FF0000"/>
                </a:solidFill>
                <a:sym typeface="Times New Roman"/>
              </a:rPr>
              <a:t> </a:t>
            </a:r>
            <a:r>
              <a:rPr lang="en-US" sz="4000" b="0" i="0" u="none" dirty="0" err="1">
                <a:solidFill>
                  <a:srgbClr val="FF0000"/>
                </a:solidFill>
                <a:sym typeface="Times New Roman"/>
              </a:rPr>
              <a:t>Кеплера</a:t>
            </a:r>
            <a:endParaRPr sz="4000" dirty="0"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1"/>
          </p:nvPr>
        </p:nvSpPr>
        <p:spPr>
          <a:xfrm>
            <a:off x="789531" y="921707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80"/>
              <a:buFont typeface="Times New Roman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Каждая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планета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обращается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эллипсу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одном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фокусов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которого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находится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Солнце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308" name="Google Shape;308;p41" descr="ri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516" y="2004165"/>
            <a:ext cx="7653402" cy="4853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785812" y="214312"/>
            <a:ext cx="7772400" cy="91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Второй</a:t>
            </a:r>
            <a:r>
              <a:rPr lang="en-US" sz="4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</a:t>
            </a:r>
            <a:r>
              <a:rPr lang="en-US" sz="44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Кеплера</a:t>
            </a:r>
            <a:endParaRPr dirty="0"/>
          </a:p>
        </p:txBody>
      </p:sp>
      <p:sp>
        <p:nvSpPr>
          <p:cNvPr id="314" name="Google Shape;314;p42"/>
          <p:cNvSpPr txBox="1">
            <a:spLocks noGrp="1"/>
          </p:cNvSpPr>
          <p:nvPr>
            <p:ph type="body" idx="1"/>
          </p:nvPr>
        </p:nvSpPr>
        <p:spPr>
          <a:xfrm>
            <a:off x="531018" y="1099354"/>
            <a:ext cx="8153400" cy="159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80"/>
              <a:buFont typeface="Times New Roman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Радиус-вектор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планеты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описывает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равные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промежутки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времени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равные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площади</a:t>
            </a:r>
            <a:r>
              <a:rPr lang="en-US" sz="28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</a:t>
            </a:r>
            <a:endParaRPr dirty="0"/>
          </a:p>
        </p:txBody>
      </p:sp>
      <p:pic>
        <p:nvPicPr>
          <p:cNvPr id="315" name="Google Shape;315;p42" descr="Kepler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7864" y="2192055"/>
            <a:ext cx="675152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3" descr="https://bigslide.ru/images/28/27657/960/img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886" y="438411"/>
            <a:ext cx="8404964" cy="58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714375" y="3571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Третий закон Кеплера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714375" y="1500187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8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Квадраты периодов обращения планет относятся как кубы больших полуосей их орбит.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80"/>
              <a:buFont typeface="Times New Roman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80"/>
              <a:buFont typeface="Times New Roman"/>
              <a:buNone/>
            </a:pPr>
            <a:r>
              <a:rPr lang="en-US" sz="2800" b="1" i="0" u="none" baseline="-25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327" name="Google Shape;327;p44" descr="for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5" y="4000500"/>
            <a:ext cx="2428875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 rotWithShape="1">
          <a:blip r:embed="rId4">
            <a:alphaModFix/>
          </a:blip>
          <a:srcRect l="24609" t="14843" r="20702" b="22044"/>
          <a:stretch/>
        </p:blipFill>
        <p:spPr>
          <a:xfrm>
            <a:off x="166686" y="3031300"/>
            <a:ext cx="6167437" cy="314403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4"/>
          <p:cNvSpPr txBox="1"/>
          <p:nvPr/>
        </p:nvSpPr>
        <p:spPr>
          <a:xfrm>
            <a:off x="4214812" y="4143375"/>
            <a:ext cx="500062" cy="4286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2400" b="0" i="0" u="none" baseline="-25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30" name="Google Shape;330;p44"/>
          <p:cNvSpPr txBox="1"/>
          <p:nvPr/>
        </p:nvSpPr>
        <p:spPr>
          <a:xfrm>
            <a:off x="571500" y="4143375"/>
            <a:ext cx="500062" cy="4286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2400" b="0" i="0" u="none" baseline="-25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45" descr="http://mypresentation.ru/documents_2/4da4fca29b44515e51bc93aab6e35cd2/img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42" y="1"/>
            <a:ext cx="8718115" cy="61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6" descr="https://ds04.infourok.ru/uploads/ex/0149/0013fe78-fe4ebeaa/640/img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89" y="137787"/>
            <a:ext cx="8304756" cy="60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</a:t>
            </a:r>
            <a:endParaRPr/>
          </a:p>
        </p:txBody>
      </p:sp>
      <p:sp>
        <p:nvSpPr>
          <p:cNvPr id="346" name="Google Shape;346;p47" descr="Geo"/>
          <p:cNvSpPr txBox="1"/>
          <p:nvPr/>
        </p:nvSpPr>
        <p:spPr>
          <a:xfrm>
            <a:off x="3960812" y="2971800"/>
            <a:ext cx="1222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47" descr="Geo"/>
          <p:cNvSpPr txBox="1"/>
          <p:nvPr/>
        </p:nvSpPr>
        <p:spPr>
          <a:xfrm>
            <a:off x="3960812" y="2971800"/>
            <a:ext cx="1222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47" descr="Geo"/>
          <p:cNvSpPr txBox="1"/>
          <p:nvPr/>
        </p:nvSpPr>
        <p:spPr>
          <a:xfrm>
            <a:off x="3960812" y="2971800"/>
            <a:ext cx="1222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47" descr="Geo"/>
          <p:cNvSpPr txBox="1"/>
          <p:nvPr/>
        </p:nvSpPr>
        <p:spPr>
          <a:xfrm>
            <a:off x="3960812" y="2971800"/>
            <a:ext cx="1222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47"/>
          <p:cNvSpPr txBox="1">
            <a:spLocks noGrp="1"/>
          </p:cNvSpPr>
          <p:nvPr>
            <p:ph type="body" idx="1"/>
          </p:nvPr>
        </p:nvSpPr>
        <p:spPr>
          <a:xfrm>
            <a:off x="304800" y="620712"/>
            <a:ext cx="8458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80"/>
              <a:buFont typeface="Times New Roman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Теория движения планет, изложенная Кеплером полностью применима к движению искусственных спутников Земли и космических кораблей.</a:t>
            </a:r>
            <a:endParaRPr/>
          </a:p>
        </p:txBody>
      </p:sp>
      <p:pic>
        <p:nvPicPr>
          <p:cNvPr id="351" name="Google Shape;351;p47" descr="https://im0-tub-ru.yandex.net/i?id=5c3a11bd3fdbdb93bffced483d701c89&amp;n=33&amp;h=215&amp;w=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41" y="2071687"/>
            <a:ext cx="8166970" cy="42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title"/>
          </p:nvPr>
        </p:nvSpPr>
        <p:spPr>
          <a:xfrm>
            <a:off x="642937" y="285750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</a:t>
            </a:r>
            <a:endParaRPr/>
          </a:p>
        </p:txBody>
      </p:sp>
      <p:sp>
        <p:nvSpPr>
          <p:cNvPr id="357" name="Google Shape;357;p48"/>
          <p:cNvSpPr txBox="1">
            <a:spLocks noGrp="1"/>
          </p:cNvSpPr>
          <p:nvPr>
            <p:ph type="body" idx="1"/>
          </p:nvPr>
        </p:nvSpPr>
        <p:spPr>
          <a:xfrm>
            <a:off x="714375" y="1143000"/>
            <a:ext cx="7772400" cy="509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Подтвердили гелиоцентрическую систему устройства мира Коперника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Преодолели умозрительные заключения о круговых движениях небесных тел, с опорой на эмпирические данные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Позволили ввести понятие астрономической единицы как основы для вычисления различных астрономических расстояний  в Солнечной системе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 descr="http://mypresentation.ru/documents_2/4da4fca29b44515e51bc93aab6e35cd2/img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89" y="188912"/>
            <a:ext cx="8430016" cy="626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 descr="https://im0-tub-ru.yandex.net/i?id=b190301964d92bf3123fe7149590708f&amp;n=33&amp;h=215&amp;w=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64" y="336333"/>
            <a:ext cx="8680537" cy="640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/>
        </p:nvSpPr>
        <p:spPr>
          <a:xfrm>
            <a:off x="1042987" y="692150"/>
            <a:ext cx="7632700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Зако́ны</a:t>
            </a:r>
            <a:r>
              <a:rPr lang="en-US" sz="2400" b="1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Ке́плера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эмпирических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соотношения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интуитивно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подобранных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0" i="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Иоганном</a:t>
            </a:r>
            <a:r>
              <a:rPr lang="en-US" sz="24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2400" b="0" i="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Кеплером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основе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анализа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астрономических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наблюдений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2400" b="0" i="0" u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sng" dirty="0" err="1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Тихо</a:t>
            </a:r>
            <a:r>
              <a:rPr lang="en-US" sz="2400" b="0" i="0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2400" b="0" i="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Браге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2400" b="0" i="0" u="none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en-US" sz="2400" b="0" i="0" u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Описывают</a:t>
            </a:r>
            <a:r>
              <a:rPr lang="en-US" sz="2400" b="0" i="0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идеализированную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0" i="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гелиоцентрическую</a:t>
            </a:r>
            <a:r>
              <a:rPr lang="en-US" sz="24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-US" sz="2400" b="0" i="0" u="sng" dirty="0" err="1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орбиту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0" i="0" u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планеты</a:t>
            </a:r>
            <a:r>
              <a:rPr lang="en-US" sz="2400" b="0" i="0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5" name="Google Shape;255;p34" descr="C:\Users\Галина\Desktop\200px-Heliocentric_orbi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5650" y="3081404"/>
            <a:ext cx="5962389" cy="315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5" descr="C:\Users\Галина\Desktop\300px-Solar_System_size_to_scale_ru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981075"/>
            <a:ext cx="6408737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 descr="mn000783_w56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714375"/>
            <a:ext cx="7731125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271" name="Google Shape;271;p37" descr="C:\Users\Галина\Desktop\250px-Sun_whit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6200383" y="3018772"/>
            <a:ext cx="2693096" cy="2567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0416" y="2167002"/>
            <a:ext cx="5962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Со́лнце</a:t>
            </a:r>
            <a:r>
              <a:rPr lang="ru-RU" sz="2400" dirty="0">
                <a:solidFill>
                  <a:schemeClr val="bg1"/>
                </a:solidFill>
              </a:rPr>
              <a:t>  — одна из </a:t>
            </a:r>
            <a:r>
              <a:rPr lang="ru-RU" sz="2400" dirty="0">
                <a:solidFill>
                  <a:schemeClr val="bg1"/>
                </a:solidFill>
                <a:hlinkClick r:id="rId4" tooltip="Звезда"/>
              </a:rPr>
              <a:t>звёзд</a:t>
            </a:r>
            <a:r>
              <a:rPr lang="ru-RU" sz="2400" dirty="0">
                <a:solidFill>
                  <a:schemeClr val="bg1"/>
                </a:solidFill>
              </a:rPr>
              <a:t> нашей </a:t>
            </a:r>
            <a:r>
              <a:rPr lang="ru-RU" sz="2400" dirty="0">
                <a:solidFill>
                  <a:schemeClr val="bg1"/>
                </a:solidFill>
                <a:hlinkClick r:id="rId5" tooltip="Галактика"/>
              </a:rPr>
              <a:t>Галактики</a:t>
            </a:r>
            <a:r>
              <a:rPr lang="ru-RU" sz="2400" dirty="0">
                <a:solidFill>
                  <a:schemeClr val="bg1"/>
                </a:solidFill>
              </a:rPr>
              <a:t> (</a:t>
            </a:r>
            <a:r>
              <a:rPr lang="ru-RU" sz="2400" dirty="0">
                <a:solidFill>
                  <a:schemeClr val="bg1"/>
                </a:solidFill>
                <a:hlinkClick r:id="rId6" tooltip="Млечный Путь"/>
              </a:rPr>
              <a:t>Млечный Путь</a:t>
            </a:r>
            <a:r>
              <a:rPr lang="ru-RU" sz="2400" dirty="0">
                <a:solidFill>
                  <a:schemeClr val="bg1"/>
                </a:solidFill>
              </a:rPr>
              <a:t>) и единственная звезда </a:t>
            </a:r>
            <a:r>
              <a:rPr lang="ru-RU" sz="2400" dirty="0">
                <a:solidFill>
                  <a:schemeClr val="bg1"/>
                </a:solidFill>
                <a:hlinkClick r:id="rId7" tooltip="Солнечная система"/>
              </a:rPr>
              <a:t>Солнечной системы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Вокруг </a:t>
            </a:r>
            <a:r>
              <a:rPr lang="ru-RU" sz="2400" dirty="0">
                <a:solidFill>
                  <a:schemeClr val="bg1"/>
                </a:solidFill>
              </a:rPr>
              <a:t>Солнца обращаются другие объекты этой системы: </a:t>
            </a:r>
            <a:r>
              <a:rPr lang="ru-RU" sz="2400" dirty="0">
                <a:solidFill>
                  <a:schemeClr val="bg1"/>
                </a:solidFill>
                <a:hlinkClick r:id="rId8" tooltip="Планета"/>
              </a:rPr>
              <a:t>планеты</a:t>
            </a:r>
            <a:r>
              <a:rPr lang="ru-RU" sz="2400" dirty="0">
                <a:solidFill>
                  <a:schemeClr val="bg1"/>
                </a:solidFill>
              </a:rPr>
              <a:t> и их </a:t>
            </a:r>
            <a:r>
              <a:rPr lang="ru-RU" sz="2400" dirty="0">
                <a:solidFill>
                  <a:schemeClr val="bg1"/>
                </a:solidFill>
                <a:hlinkClick r:id="rId9" tooltip="Спутники в Солнечной системе"/>
              </a:rPr>
              <a:t>спутники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dirty="0">
                <a:solidFill>
                  <a:schemeClr val="bg1"/>
                </a:solidFill>
                <a:hlinkClick r:id="rId10" tooltip="Карликовая планета"/>
              </a:rPr>
              <a:t>карликовые планеты</a:t>
            </a:r>
            <a:r>
              <a:rPr lang="ru-RU" sz="2400" dirty="0">
                <a:solidFill>
                  <a:schemeClr val="bg1"/>
                </a:solidFill>
              </a:rPr>
              <a:t> и </a:t>
            </a:r>
            <a:r>
              <a:rPr lang="ru-RU" sz="2400" dirty="0" smtClean="0">
                <a:solidFill>
                  <a:schemeClr val="bg1"/>
                </a:solidFill>
              </a:rPr>
              <a:t>их спутники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dirty="0">
                <a:solidFill>
                  <a:schemeClr val="bg1"/>
                </a:solidFill>
                <a:hlinkClick r:id="rId11" tooltip="Астероид"/>
              </a:rPr>
              <a:t>астероиды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dirty="0" err="1">
                <a:solidFill>
                  <a:schemeClr val="bg1"/>
                </a:solidFill>
                <a:hlinkClick r:id="rId12" tooltip="Метеороид"/>
              </a:rPr>
              <a:t>метеороиды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>
                <a:solidFill>
                  <a:schemeClr val="bg1"/>
                </a:solidFill>
                <a:hlinkClick r:id="rId13" tooltip="Комета"/>
              </a:rPr>
              <a:t>кометы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и  </a:t>
            </a:r>
            <a:r>
              <a:rPr lang="ru-RU" sz="2400" dirty="0" smtClean="0">
                <a:solidFill>
                  <a:schemeClr val="bg1"/>
                </a:solidFill>
                <a:hlinkClick r:id="rId14" tooltip="Космическая пыль"/>
              </a:rPr>
              <a:t>космическая </a:t>
            </a:r>
            <a:r>
              <a:rPr lang="ru-RU" sz="2400" dirty="0">
                <a:solidFill>
                  <a:schemeClr val="bg1"/>
                </a:solidFill>
                <a:hlinkClick r:id="rId14" tooltip="Космическая пыль"/>
              </a:rPr>
              <a:t>пыль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92690"/>
          </a:xfrm>
        </p:spPr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1315233"/>
            <a:ext cx="7772400" cy="4780767"/>
          </a:xfrm>
        </p:spPr>
        <p:txBody>
          <a:bodyPr/>
          <a:lstStyle/>
          <a:p>
            <a:pPr algn="ctr"/>
            <a:r>
              <a:rPr lang="ru-RU" sz="2000" dirty="0"/>
              <a:t>Солнце — ближайшая к Земле звезда. Средняя удалённость Солнца от Земли — 149,6 млн </a:t>
            </a:r>
            <a:r>
              <a:rPr lang="ru-RU" sz="2000" dirty="0" smtClean="0">
                <a:hlinkClick r:id="rId2" tooltip="Километр"/>
              </a:rPr>
              <a:t>км</a:t>
            </a:r>
            <a:r>
              <a:rPr lang="ru-RU" sz="2000" dirty="0" smtClean="0"/>
              <a:t>— </a:t>
            </a:r>
            <a:r>
              <a:rPr lang="ru-RU" sz="2000" dirty="0"/>
              <a:t>приблизительно равна </a:t>
            </a:r>
            <a:r>
              <a:rPr lang="ru-RU" sz="2000" dirty="0">
                <a:hlinkClick r:id="rId3" tooltip="Астрономическая единица"/>
              </a:rPr>
              <a:t>астрономической единице</a:t>
            </a:r>
            <a:r>
              <a:rPr lang="ru-RU" sz="2000" dirty="0"/>
              <a:t>, а </a:t>
            </a:r>
            <a:r>
              <a:rPr lang="ru-RU" sz="2000" dirty="0">
                <a:hlinkClick r:id="rId4" tooltip="Угловой размер"/>
              </a:rPr>
              <a:t>видимый угловой диаметр</a:t>
            </a:r>
            <a:r>
              <a:rPr lang="ru-RU" sz="2000" dirty="0"/>
              <a:t> при наблюдении с Земли, как и у </a:t>
            </a:r>
            <a:r>
              <a:rPr lang="ru-RU" sz="2000" dirty="0">
                <a:hlinkClick r:id="rId5" tooltip="Луна"/>
              </a:rPr>
              <a:t>Луны</a:t>
            </a:r>
            <a:r>
              <a:rPr lang="ru-RU" sz="2000" dirty="0"/>
              <a:t>, — чуть больше полградуса (31—32 </a:t>
            </a:r>
            <a:r>
              <a:rPr lang="ru-RU" sz="2000" dirty="0">
                <a:hlinkClick r:id="rId6" tooltip="Угловая минута"/>
              </a:rPr>
              <a:t>минуты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ctr"/>
            <a:r>
              <a:rPr lang="ru-RU" sz="2000" dirty="0" smtClean="0"/>
              <a:t>Солнце </a:t>
            </a:r>
            <a:r>
              <a:rPr lang="ru-RU" sz="2000" dirty="0"/>
              <a:t>находится на расстоянии около 26 000 </a:t>
            </a:r>
            <a:r>
              <a:rPr lang="ru-RU" sz="2000" u="sng" dirty="0">
                <a:hlinkClick r:id="rId7"/>
              </a:rPr>
              <a:t>световых лет</a:t>
            </a:r>
            <a:r>
              <a:rPr lang="ru-RU" sz="2000" dirty="0"/>
              <a:t> от центра Млечного Пути и вращается вокруг него, делая </a:t>
            </a:r>
            <a:r>
              <a:rPr lang="ru-RU" sz="2000" dirty="0">
                <a:hlinkClick r:id="rId8" tooltip="Галактический год"/>
              </a:rPr>
              <a:t>один оборот</a:t>
            </a:r>
            <a:r>
              <a:rPr lang="ru-RU" sz="2000" dirty="0"/>
              <a:t> за 225—250 миллионов </a:t>
            </a:r>
            <a:r>
              <a:rPr lang="ru-RU" sz="2000" dirty="0" smtClean="0"/>
              <a:t>лет</a:t>
            </a:r>
            <a:r>
              <a:rPr lang="ru-RU" sz="2000" baseline="30000" dirty="0" smtClean="0"/>
              <a:t>.</a:t>
            </a:r>
            <a:r>
              <a:rPr lang="ru-RU" sz="2000" dirty="0" smtClean="0"/>
              <a:t>    </a:t>
            </a:r>
            <a:r>
              <a:rPr lang="ru-RU" sz="2000" dirty="0"/>
              <a:t> </a:t>
            </a:r>
            <a:r>
              <a:rPr lang="ru-RU" sz="2000" dirty="0">
                <a:hlinkClick r:id="rId9" tooltip="Орбитальная скорость"/>
              </a:rPr>
              <a:t>Орбитальная скорость</a:t>
            </a:r>
            <a:r>
              <a:rPr lang="ru-RU" sz="2000" dirty="0"/>
              <a:t> Солнца равна 217 км/с — таким образом, оно проходит один световой год за 1400 </a:t>
            </a:r>
            <a:r>
              <a:rPr lang="ru-RU" sz="2000" dirty="0">
                <a:hlinkClick r:id="rId10" tooltip="Земля"/>
              </a:rPr>
              <a:t>земных</a:t>
            </a:r>
            <a:r>
              <a:rPr lang="ru-RU" sz="2000" dirty="0"/>
              <a:t> лет, а одну </a:t>
            </a:r>
            <a:r>
              <a:rPr lang="ru-RU" sz="2000" dirty="0">
                <a:hlinkClick r:id="rId3" tooltip="Астрономическая единица"/>
              </a:rPr>
              <a:t>астрономическую единицу</a:t>
            </a:r>
            <a:r>
              <a:rPr lang="ru-RU" sz="2000" dirty="0"/>
              <a:t> — за 8 земных </a:t>
            </a:r>
            <a:r>
              <a:rPr lang="ru-RU" sz="2000" dirty="0" smtClean="0"/>
              <a:t>суток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55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529512" cy="89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Законы движения планет Солнечной системы</a:t>
            </a:r>
            <a:endParaRPr/>
          </a:p>
        </p:txBody>
      </p:sp>
      <p:pic>
        <p:nvPicPr>
          <p:cNvPr id="277" name="Google Shape;277;p38" descr="https://im0-tub-ru.yandex.net/i?id=affad215f5f99a7e94f556edf1425b96&amp;n=33&amp;h=200&amp;w=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75" y="2060575"/>
            <a:ext cx="8058150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Радар">
  <a:themeElements>
    <a:clrScheme name="Радар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161</Words>
  <Application>Microsoft Office PowerPoint</Application>
  <PresentationFormat>Экран (4:3)</PresentationFormat>
  <Paragraphs>53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1_Радар</vt:lpstr>
      <vt:lpstr>7_Радар</vt:lpstr>
      <vt:lpstr>2_Радар</vt:lpstr>
      <vt:lpstr>12_Радар</vt:lpstr>
      <vt:lpstr>13_Радар</vt:lpstr>
      <vt:lpstr>МЕТОДИСТ.САЙТ.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Солнечная система</vt:lpstr>
      <vt:lpstr>Солнечная система</vt:lpstr>
      <vt:lpstr>Законы движения планет Солнечной системы</vt:lpstr>
      <vt:lpstr>Презентация PowerPoint</vt:lpstr>
      <vt:lpstr>Презентация PowerPoint</vt:lpstr>
      <vt:lpstr>Первый закон Кеплера</vt:lpstr>
      <vt:lpstr>Второй закон Кеплера</vt:lpstr>
      <vt:lpstr>Презентация PowerPoint</vt:lpstr>
      <vt:lpstr>Третий закон Кеплера</vt:lpstr>
      <vt:lpstr>Презентация PowerPoint</vt:lpstr>
      <vt:lpstr>Презентация PowerPoint</vt:lpstr>
      <vt:lpstr>Применение</vt:lpstr>
      <vt:lpstr>Значение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«СОШ № 44» г. ПЕРМЬ</dc:title>
  <cp:lastModifiedBy>RePack by Diakov</cp:lastModifiedBy>
  <cp:revision>5</cp:revision>
  <dcterms:modified xsi:type="dcterms:W3CDTF">2019-11-21T12:51:00Z</dcterms:modified>
</cp:coreProperties>
</file>