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0.jpg"/><Relationship Id="rId5" Type="http://schemas.openxmlformats.org/officeDocument/2006/relationships/image" Target="../media/image3.jpg"/><Relationship Id="rId6" Type="http://schemas.openxmlformats.org/officeDocument/2006/relationships/image" Target="../media/image19.jpg"/><Relationship Id="rId7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4.png"/><Relationship Id="rId5" Type="http://schemas.openxmlformats.org/officeDocument/2006/relationships/image" Target="../media/image4.jpg"/><Relationship Id="rId6" Type="http://schemas.openxmlformats.org/officeDocument/2006/relationships/image" Target="../media/image22.jpg"/><Relationship Id="rId7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9" Type="http://schemas.openxmlformats.org/officeDocument/2006/relationships/image" Target="../media/image16.png"/><Relationship Id="rId5" Type="http://schemas.openxmlformats.org/officeDocument/2006/relationships/image" Target="../media/image11.jpg"/><Relationship Id="rId6" Type="http://schemas.openxmlformats.org/officeDocument/2006/relationships/image" Target="../media/image5.png"/><Relationship Id="rId7" Type="http://schemas.openxmlformats.org/officeDocument/2006/relationships/image" Target="../media/image13.jpg"/><Relationship Id="rId8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60000"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648691" y="2743199"/>
            <a:ext cx="9144000" cy="725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br>
              <a:rPr lang="ru-RU" sz="5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 sz="5040">
                <a:solidFill>
                  <a:srgbClr val="2E75B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ВОЛОНТЁР – КТО ЭТО?</a:t>
            </a:r>
            <a:endParaRPr b="1" sz="5040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5029200" y="3834265"/>
            <a:ext cx="7032171" cy="2705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b="1" lang="ru-RU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Подготовил:</a:t>
            </a:r>
            <a:endParaRPr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b="1" lang="ru-RU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Калугин Дмитрий Алексеевич,</a:t>
            </a:r>
            <a:endParaRPr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b="1" lang="ru-RU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ученик 2 Д класса </a:t>
            </a:r>
            <a:endParaRPr b="1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b="1" lang="ru-RU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Научный руководитель: </a:t>
            </a:r>
            <a:endParaRPr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b="1" lang="ru-RU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начальных классов </a:t>
            </a:r>
            <a:endParaRPr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b="1" lang="ru-RU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Собянина Людмила Анатольевна</a:t>
            </a:r>
            <a:endParaRPr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524000" y="1842654"/>
            <a:ext cx="9144000" cy="5346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3200"/>
              <a:buFont typeface="Times New Roman"/>
              <a:buNone/>
            </a:pPr>
            <a:r>
              <a:rPr b="1" i="0" lang="ru-RU" sz="3200" u="none" cap="none" strike="noStrike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Исследовательская работа</a:t>
            </a:r>
            <a:endParaRPr b="1" i="0" sz="4400" u="none" cap="none" strike="noStrike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524000" y="190858"/>
            <a:ext cx="87976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автономное общеобразовательное учреждение </a:t>
            </a:r>
            <a:endParaRPr b="0" i="0" sz="1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«Средняя общеобразовательная школа № 44»</a:t>
            </a:r>
            <a:endParaRPr b="0" i="0" sz="1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13000"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/>
          <p:nvPr/>
        </p:nvSpPr>
        <p:spPr>
          <a:xfrm>
            <a:off x="4255024" y="169215"/>
            <a:ext cx="33336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Опрос 2. Взрослые</a:t>
            </a:r>
            <a:endParaRPr sz="2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4553820" y="815546"/>
            <a:ext cx="34778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социальная сеть, 20 человек</a:t>
            </a:r>
            <a:endParaRPr b="1" sz="2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292" y="1655841"/>
            <a:ext cx="9725890" cy="405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13000"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/>
          <p:nvPr/>
        </p:nvSpPr>
        <p:spPr>
          <a:xfrm>
            <a:off x="584530" y="101582"/>
            <a:ext cx="10827657" cy="752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Изготовление плаката</a:t>
            </a:r>
            <a:endParaRPr sz="32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430" y="2088297"/>
            <a:ext cx="3547426" cy="2660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ownloads\IMG_20180122_133552(1).jpg" id="185" name="Google Shape;185;p23"/>
          <p:cNvPicPr preferRelativeResize="0"/>
          <p:nvPr/>
        </p:nvPicPr>
        <p:blipFill rotWithShape="1">
          <a:blip r:embed="rId5">
            <a:alphaModFix/>
          </a:blip>
          <a:srcRect b="14274" l="0" r="0" t="0"/>
          <a:stretch/>
        </p:blipFill>
        <p:spPr>
          <a:xfrm>
            <a:off x="3299660" y="1232611"/>
            <a:ext cx="8435139" cy="538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13000"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>
            <a:off x="4837155" y="528867"/>
            <a:ext cx="3044167" cy="710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</a:t>
            </a:r>
            <a:endParaRPr sz="30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1051626" y="1447521"/>
            <a:ext cx="114808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Волонтёр – это человек который помогает бесплатно.</a:t>
            </a:r>
            <a:endParaRPr/>
          </a:p>
          <a:p>
            <a:pPr indent="540385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Волонтёр – это человек который помогает за деньги.</a:t>
            </a:r>
            <a:endParaRPr/>
          </a:p>
          <a:p>
            <a:pPr indent="540385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Волонтёр – это человек который помогает добровольно.</a:t>
            </a:r>
            <a:endParaRPr/>
          </a:p>
          <a:p>
            <a:pPr indent="540385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Волонтёр – это человек который помогает по принуждению.</a:t>
            </a:r>
            <a:endParaRPr sz="2800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13000"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1219200" y="1103086"/>
            <a:ext cx="966651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</a:t>
            </a:r>
            <a:endParaRPr/>
          </a:p>
          <a:p>
            <a:pPr indent="540385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ВНИМАНИЕ!!!</a:t>
            </a:r>
            <a:endParaRPr sz="80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13000"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1124126" y="276084"/>
            <a:ext cx="1079770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исследования: </a:t>
            </a:r>
            <a:endParaRPr/>
          </a:p>
          <a:p>
            <a:pPr indent="540385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2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Изучение понятия «волонтер» на примере рассмотрения современной волонтерской </a:t>
            </a:r>
            <a:endParaRPr b="0" i="0" sz="2200" u="none" cap="none" strike="noStrik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540385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2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деятельности Пермского края.</a:t>
            </a:r>
            <a:endParaRPr b="0" i="0" sz="2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124126" y="2259732"/>
            <a:ext cx="10506763" cy="669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 исследования:</a:t>
            </a:r>
            <a:endParaRPr b="0" i="0" sz="2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96596" y="2929274"/>
            <a:ext cx="9730911" cy="364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Noto Sans Symbols"/>
              <a:buChar char="▪"/>
            </a:pPr>
            <a:r>
              <a:rPr b="0" i="0" lang="ru-RU" sz="22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Познакомиться с определением понятия «волонтер».</a:t>
            </a:r>
            <a:endParaRPr b="0" i="0" sz="2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Noto Sans Symbols"/>
              <a:buChar char="▪"/>
            </a:pPr>
            <a:r>
              <a:rPr b="0" i="0" lang="ru-RU" sz="22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Познакомиться с современной волонтерской деятельностью Пермского края.</a:t>
            </a:r>
            <a:endParaRPr b="0" i="0" sz="2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Noto Sans Symbols"/>
              <a:buChar char="▪"/>
            </a:pPr>
            <a:r>
              <a:rPr b="0" i="0" lang="ru-RU" sz="22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Провести анкетирование.</a:t>
            </a:r>
            <a:endParaRPr b="0" i="0" sz="2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Noto Sans Symbols"/>
              <a:buChar char="▪"/>
            </a:pPr>
            <a:r>
              <a:rPr b="0" i="0" lang="ru-RU" sz="22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Проанализировать понимание термина «волонтер» у учащихся (одноклассников) и у взрослых.</a:t>
            </a:r>
            <a:endParaRPr b="0" i="0" sz="2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Noto Sans Symbols"/>
              <a:buChar char="▪"/>
            </a:pPr>
            <a:r>
              <a:rPr b="0" i="0" lang="ru-RU" sz="22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Изготовить плакат, наглядно показывающий «кто такой волонтер».</a:t>
            </a:r>
            <a:endParaRPr b="0" i="0" sz="2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Noto Sans Symbols"/>
              <a:buChar char="▪"/>
            </a:pPr>
            <a:r>
              <a:rPr b="0" i="0" lang="ru-RU" sz="22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Сделать выводы.</a:t>
            </a:r>
            <a:endParaRPr b="0" i="0" sz="2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16000"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711200" y="3118284"/>
            <a:ext cx="114808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Волонтёр – это человек который помогает бесплатно.</a:t>
            </a:r>
            <a:endParaRPr/>
          </a:p>
          <a:p>
            <a:pPr indent="540385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Волонтёр – это человек который помогает за деньги.</a:t>
            </a:r>
            <a:endParaRPr/>
          </a:p>
          <a:p>
            <a:pPr indent="540385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Волонтёр – это человек который помогает добровольно.</a:t>
            </a:r>
            <a:endParaRPr/>
          </a:p>
          <a:p>
            <a:pPr indent="540385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Волонтёр – это человек который помогает по принуждению.</a:t>
            </a:r>
            <a:endParaRPr b="0" i="0" sz="2400" u="none" cap="none" strike="noStrik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503382" y="2457077"/>
            <a:ext cx="4716997" cy="661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Гипотезы исследования:</a:t>
            </a:r>
            <a:endParaRPr b="0" i="0" sz="2800" u="none" cap="none" strike="noStrike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503382" y="424551"/>
            <a:ext cx="795807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 исследования</a:t>
            </a:r>
            <a:r>
              <a:rPr b="1" i="0" lang="ru-RU" sz="24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ru-RU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значение слова</a:t>
            </a:r>
            <a:r>
              <a:rPr b="1" i="0" lang="ru-RU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b="0" i="0" lang="ru-RU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волонтёр»</a:t>
            </a:r>
            <a:endParaRPr b="0" i="0" sz="2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503382" y="1335275"/>
            <a:ext cx="12192000" cy="661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 исследования:</a:t>
            </a: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ru-RU" sz="22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современная волонтёрская деятельность Пермского края</a:t>
            </a:r>
            <a:endParaRPr b="0" i="0" sz="2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13000"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3700034" y="202029"/>
            <a:ext cx="6096000" cy="669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Методы исследования:</a:t>
            </a:r>
            <a:endParaRPr b="0" i="0" sz="2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4480017" y="1020381"/>
            <a:ext cx="6096000" cy="2249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с литературой, интернетом.</a:t>
            </a:r>
            <a:endParaRPr b="0" i="0" sz="2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Анкетирование.</a:t>
            </a:r>
            <a:endParaRPr b="0" i="0" sz="2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полученных результатов.</a:t>
            </a:r>
            <a:endParaRPr b="0" i="0" sz="2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Изготовление плаката.</a:t>
            </a:r>
            <a:endParaRPr b="0" i="0" sz="2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619" y="3915161"/>
            <a:ext cx="3257607" cy="244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591" y="536800"/>
            <a:ext cx="3468635" cy="260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33127" y="3418333"/>
            <a:ext cx="3551750" cy="266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78930" y="3625806"/>
            <a:ext cx="2266438" cy="3021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13000"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3166734" y="73232"/>
            <a:ext cx="6808531" cy="752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rgbClr val="5481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с литературой и интернетом</a:t>
            </a:r>
            <a:endParaRPr b="0" i="0" sz="3200" u="none" cap="none" strike="noStrik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-400966" y="934903"/>
            <a:ext cx="623593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понятия «волонтер»</a:t>
            </a:r>
            <a:endParaRPr b="0" i="0" sz="2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-116115" y="1655277"/>
            <a:ext cx="12990284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100" u="sng" cap="none" strike="noStrike">
                <a:solidFill>
                  <a:srgbClr val="3A38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словаре русского языка С.И. Ожегова:</a:t>
            </a:r>
            <a:endParaRPr b="1" i="0" sz="21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100" u="none" cap="none" strike="noStrike">
                <a:solidFill>
                  <a:srgbClr val="3A38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Волонтер - это то же, что доброволец.</a:t>
            </a:r>
            <a:endParaRPr b="0" i="0" sz="21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100" u="none" cap="none" strike="noStrike">
                <a:solidFill>
                  <a:srgbClr val="3A38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Доброволец - это тот, кто добровольно взял на себя какую-нибудь работу.</a:t>
            </a:r>
            <a:endParaRPr b="0" i="0" sz="21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100" u="none" cap="none" strike="noStrike">
                <a:solidFill>
                  <a:srgbClr val="3A38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Добровольный - совершаемый или действующий по собственному желанию, не по  принуждению.</a:t>
            </a:r>
            <a:endParaRPr b="0" i="0" sz="21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sng" cap="none" strike="noStrike">
              <a:solidFill>
                <a:srgbClr val="3A383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100" u="sng" cap="none" strike="noStrike">
                <a:solidFill>
                  <a:srgbClr val="3A38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словаре иностранных слов:</a:t>
            </a:r>
            <a:endParaRPr b="1" i="0" sz="21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100" u="none" cap="none" strike="noStrike">
                <a:solidFill>
                  <a:srgbClr val="3A38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Волонтер - доброволец.</a:t>
            </a:r>
            <a:endParaRPr b="0" i="0" sz="21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426578" y="5198475"/>
            <a:ext cx="11489650" cy="1494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100" u="sng" cap="none" strike="noStrike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ВикипедиЯ: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100" u="none" cap="none" strike="noStrike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Волонтер - человек, добровольно занимающийся за свой счет безвозмездной общественно полезной деятельностью.</a:t>
            </a:r>
            <a:endParaRPr b="0" i="0" sz="2100" u="none" cap="none" strike="noStrike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User\Downloads\IMG_20180122_111355.jpg"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0" t="9311"/>
          <a:stretch/>
        </p:blipFill>
        <p:spPr>
          <a:xfrm>
            <a:off x="9975265" y="3709856"/>
            <a:ext cx="1584255" cy="1959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er\Downloads\IMG_20180122_111725.jpg" id="127" name="Google Shape;127;p17"/>
          <p:cNvPicPr preferRelativeResize="0"/>
          <p:nvPr/>
        </p:nvPicPr>
        <p:blipFill rotWithShape="1">
          <a:blip r:embed="rId5">
            <a:alphaModFix/>
          </a:blip>
          <a:srcRect b="0" l="8846" r="0" t="0"/>
          <a:stretch/>
        </p:blipFill>
        <p:spPr>
          <a:xfrm>
            <a:off x="6625956" y="3709856"/>
            <a:ext cx="2722694" cy="1989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13000"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1103086" y="280681"/>
            <a:ext cx="102200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Современная волонтерская деятельность Пермского края.</a:t>
            </a:r>
            <a:endParaRPr sz="2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j.sbis.ru/fs-public/staff_selection_files/7cf4a57c-bd69-478a-84e5-56d0897288e0?hmac=2a3d52cd1a4b74bc5a2361d801daa51135568d06&amp;mode=write" id="133" name="Google Shape;13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5842" y="964685"/>
            <a:ext cx="1661795" cy="64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>
            <a:off x="4046726" y="1070611"/>
            <a:ext cx="620932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Работает благотворительный фонд «Дедморозим»</a:t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zvenigovo-city.ru/wp-content/uploads/2016/03/777786767677.jpg" id="135" name="Google Shape;13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7140" y="1817548"/>
            <a:ext cx="1219200" cy="135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>
            <a:off x="4064050" y="2109992"/>
            <a:ext cx="552132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Реализуется программа «Тетрадка дружбы».</a:t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dobrovoblago.ru/wp-content/uploads/2013/06/Blagsezon1-1024x687.jpg" id="137" name="Google Shape;137;p18"/>
          <p:cNvPicPr preferRelativeResize="0"/>
          <p:nvPr/>
        </p:nvPicPr>
        <p:blipFill/>
        <p:spPr>
          <a:xfrm>
            <a:off x="1759006" y="3406962"/>
            <a:ext cx="2042910" cy="80482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4064050" y="3385667"/>
            <a:ext cx="798021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Ежегодно проходит фестиваль «Пермский благотворительный сезон». </a:t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cod59.ru/wp-content/uploads/2017/11/228b7d5363b29623776aa6eee5737390-384x220.jpg" id="139" name="Google Shape;139;p18"/>
          <p:cNvPicPr preferRelativeResize="0"/>
          <p:nvPr/>
        </p:nvPicPr>
        <p:blipFill rotWithShape="1">
          <a:blip r:embed="rId6">
            <a:alphaModFix/>
          </a:blip>
          <a:srcRect b="24254" l="0" r="0" t="10518"/>
          <a:stretch/>
        </p:blipFill>
        <p:spPr>
          <a:xfrm>
            <a:off x="1481511" y="4444609"/>
            <a:ext cx="237045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/>
          <p:nvPr/>
        </p:nvSpPr>
        <p:spPr>
          <a:xfrm>
            <a:off x="4064050" y="4502800"/>
            <a:ext cx="77770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Шесть лет подряд Пермский край является площадкой для проведения Международного форума "Доброволец России".</a:t>
            </a:r>
            <a:endParaRPr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0059" y="5498139"/>
            <a:ext cx="1217578" cy="121757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4046726" y="5654556"/>
            <a:ext cx="791902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Действует отряд волонтеров "Поиск пропавших детей - Пермь и Пермский край".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13000"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p.userapi.com/c830509/v830509301/298d0/NrxbqkGApeM.jpg" id="147" name="Google Shape;14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200" y="1651680"/>
            <a:ext cx="295910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/>
          <p:nvPr/>
        </p:nvSpPr>
        <p:spPr>
          <a:xfrm>
            <a:off x="0" y="321937"/>
            <a:ext cx="38317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«Б» класс, участие в Фестивале школьного самоуправления в рамках Международной программы «Тетрадка Дружбы»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pp.userapi.com/c841531/v841531943/40675/9oE73kS4J5U.jpg" id="149" name="Google Shape;14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732" y="5048257"/>
            <a:ext cx="2948305" cy="165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24800" y="1142183"/>
            <a:ext cx="3367314" cy="267070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/>
          <p:nvPr/>
        </p:nvSpPr>
        <p:spPr>
          <a:xfrm>
            <a:off x="6662057" y="27577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«Б» стал победителем в номинации «Предметная Тетрадка Дружбы» (май 2017г.)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Олимпиада волонтеров школьных служб примирения" id="152" name="Google Shape;15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92683" y="2867290"/>
            <a:ext cx="160274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0" y="4071140"/>
            <a:ext cx="42687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«Б» класс, </a:t>
            </a:r>
            <a:r>
              <a:rPr b="1" lang="ru-RU"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участие в Международном форуме «Доброволец России 2017»</a:t>
            </a:r>
            <a:endParaRPr sz="1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3932282" y="1122237"/>
            <a:ext cx="292354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ученица 10 «А» класса стала победителем Олимпиады волонтеров школьных служб примирения</a:t>
            </a:r>
            <a:endParaRPr sz="16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xn--44-6kc3bfr2e.xn--p1ai/images/photo_17.18/171117/IMG_0400.JPG" id="155" name="Google Shape;15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62057" y="4604392"/>
            <a:ext cx="3152775" cy="21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9">
            <a:alphaModFix/>
          </a:blip>
          <a:srcRect b="6179" l="26776" r="34260" t="9410"/>
          <a:stretch/>
        </p:blipFill>
        <p:spPr>
          <a:xfrm>
            <a:off x="9762127" y="4449710"/>
            <a:ext cx="1781175" cy="216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/>
          <p:nvPr/>
        </p:nvSpPr>
        <p:spPr>
          <a:xfrm>
            <a:off x="6195423" y="3918485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в социальных акциях «Мамино сердце», «День памяти жертв ДТП»</a:t>
            </a:r>
            <a:endParaRPr sz="16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13000"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4314836" y="195703"/>
            <a:ext cx="3721981" cy="752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Анкетирование.</a:t>
            </a:r>
            <a:endParaRPr sz="32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549664" y="1412045"/>
            <a:ext cx="9512091" cy="7201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такой волонтер?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вы думаете волонтеры получают за свою работу деньги?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вы думаете волонтеры работают…?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 выступали в роли волонтера?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 хотели бы быть волонтером?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3087" y="3280228"/>
            <a:ext cx="4052880" cy="3039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 amt="13000"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4463345" y="151458"/>
            <a:ext cx="60060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Опрос 1. Одноклассники</a:t>
            </a:r>
            <a:endParaRPr sz="2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5039465" y="750428"/>
            <a:ext cx="3104953" cy="545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0385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1716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анкета, 25 человек</a:t>
            </a:r>
            <a:endParaRPr b="1" sz="22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1895316"/>
            <a:ext cx="10487891" cy="4200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