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</p:sldIdLst>
  <p:sldSz cx="18288000" cy="10287000"/>
  <p:notesSz cx="6858000" cy="9144000"/>
  <p:embeddedFontLst>
    <p:embeddedFont>
      <p:font typeface="Arimo" charset="1" panose="020B0604020202020204"/>
      <p:regular r:id="rId6"/>
      <p:bold r:id="rId7"/>
      <p:italic r:id="rId8"/>
      <p:boldItalic r:id="rId9"/>
    </p:embeddedFont>
    <p:embeddedFont>
      <p:font typeface="League Spartan" charset="1" panose="00000800000000000000"/>
      <p:regular r:id="rId10"/>
    </p:embeddedFont>
    <p:embeddedFont>
      <p:font typeface="Noto Serif Display Black" charset="1" panose="02020A02080505020204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Relationship Id="rId8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20.jpeg" Type="http://schemas.openxmlformats.org/officeDocument/2006/relationships/image"/><Relationship Id="rId4" Target="../media/image2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18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71734" y="1204616"/>
            <a:ext cx="3649612" cy="3649612"/>
            <a:chOff x="0" y="0"/>
            <a:chExt cx="1913890" cy="19138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662614" y="6044676"/>
            <a:ext cx="7903701" cy="7903701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11B1E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2717737" y="2739072"/>
            <a:ext cx="12424774" cy="4846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759"/>
              </a:lnSpc>
            </a:pPr>
            <a:r>
              <a:rPr lang="en-US" b="false" sz="11000" i="true" spc="-110">
                <a:solidFill>
                  <a:srgbClr val="FFFFFF"/>
                </a:solidFill>
                <a:latin typeface="League Spartan"/>
              </a:rPr>
              <a:t>Алгоритм решения задач по динамике</a:t>
            </a:r>
          </a:p>
        </p:txBody>
      </p:sp>
      <p:sp>
        <p:nvSpPr>
          <p:cNvPr name="AutoShape 7" id="7"/>
          <p:cNvSpPr/>
          <p:nvPr/>
        </p:nvSpPr>
        <p:spPr>
          <a:xfrm rot="0">
            <a:off x="1028700" y="-566777"/>
            <a:ext cx="360720" cy="3752027"/>
          </a:xfrm>
          <a:prstGeom prst="rect">
            <a:avLst/>
          </a:prstGeom>
          <a:solidFill>
            <a:srgbClr val="111B1E"/>
          </a:solidFill>
        </p:spPr>
      </p:sp>
      <p:grpSp>
        <p:nvGrpSpPr>
          <p:cNvPr name="Group 8" id="8"/>
          <p:cNvGrpSpPr/>
          <p:nvPr/>
        </p:nvGrpSpPr>
        <p:grpSpPr>
          <a:xfrm rot="0">
            <a:off x="11905155" y="-1884007"/>
            <a:ext cx="4495696" cy="4488503"/>
            <a:chOff x="0" y="0"/>
            <a:chExt cx="6350000" cy="633984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241087" y="123717"/>
            <a:ext cx="4239073" cy="11349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5"/>
              </a:lnSpc>
              <a:spcBef>
                <a:spcPct val="0"/>
              </a:spcBef>
            </a:pPr>
            <a:r>
              <a:rPr lang="en-US" sz="3754">
                <a:solidFill>
                  <a:srgbClr val="FFFFFF"/>
                </a:solidFill>
                <a:latin typeface="Arimo"/>
              </a:rPr>
              <a:t>МЕТОДИСТ.САЙТ </a:t>
            </a:r>
          </a:p>
          <a:p>
            <a:pPr algn="ctr">
              <a:lnSpc>
                <a:spcPts val="3710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8665820" y="8650922"/>
            <a:ext cx="3014365" cy="1138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FFFFFF"/>
                </a:solidFill>
                <a:latin typeface="Arimo"/>
              </a:rPr>
              <a:t>физика. 10 класс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5879357" y="8529638"/>
            <a:ext cx="1042988" cy="10429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922632" y="7408655"/>
            <a:ext cx="4956437" cy="4956437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1823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247173" y="5639434"/>
            <a:ext cx="3153678" cy="3153678"/>
            <a:chOff x="0" y="0"/>
            <a:chExt cx="1913890" cy="191389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011452" y="-1215552"/>
            <a:ext cx="4495696" cy="4488503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sp>
        <p:nvSpPr>
          <p:cNvPr name="AutoShape 8" id="8"/>
          <p:cNvSpPr/>
          <p:nvPr/>
        </p:nvSpPr>
        <p:spPr>
          <a:xfrm rot="-5400000">
            <a:off x="16608176" y="-2314557"/>
            <a:ext cx="360720" cy="8512991"/>
          </a:xfrm>
          <a:prstGeom prst="rect">
            <a:avLst/>
          </a:prstGeom>
          <a:solidFill>
            <a:srgbClr val="F41823"/>
          </a:solidFill>
        </p:spPr>
      </p:sp>
      <p:sp>
        <p:nvSpPr>
          <p:cNvPr name="AutoShape 9" id="9"/>
          <p:cNvSpPr/>
          <p:nvPr/>
        </p:nvSpPr>
        <p:spPr>
          <a:xfrm rot="0">
            <a:off x="1028700" y="9258300"/>
            <a:ext cx="360720" cy="8512991"/>
          </a:xfrm>
          <a:prstGeom prst="rect">
            <a:avLst/>
          </a:prstGeom>
          <a:solidFill>
            <a:srgbClr val="F41823"/>
          </a:solidFill>
        </p:spPr>
      </p:sp>
      <p:grpSp>
        <p:nvGrpSpPr>
          <p:cNvPr name="Group 10" id="10"/>
          <p:cNvGrpSpPr/>
          <p:nvPr/>
        </p:nvGrpSpPr>
        <p:grpSpPr>
          <a:xfrm rot="0">
            <a:off x="-84565" y="-84565"/>
            <a:ext cx="1113265" cy="1113265"/>
            <a:chOff x="0" y="0"/>
            <a:chExt cx="1913890" cy="191389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2"/>
          <a:srcRect l="4963" t="0" r="10351" b="0"/>
          <a:stretch>
            <a:fillRect/>
          </a:stretch>
        </p:blipFill>
        <p:spPr>
          <a:xfrm flipH="false" flipV="false" rot="0">
            <a:off x="1389420" y="-84565"/>
            <a:ext cx="11542511" cy="10222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79467" y="-1223409"/>
            <a:ext cx="4998946" cy="4998946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16898580" y="4862968"/>
            <a:ext cx="360720" cy="5424032"/>
          </a:xfrm>
          <a:prstGeom prst="rect">
            <a:avLst/>
          </a:prstGeom>
          <a:solidFill>
            <a:srgbClr val="111B1E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-717999" y="7433494"/>
            <a:ext cx="3649612" cy="3649612"/>
            <a:chOff x="0" y="0"/>
            <a:chExt cx="1913890" cy="191389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6567557"/>
            <a:ext cx="2695055" cy="2690743"/>
            <a:chOff x="0" y="0"/>
            <a:chExt cx="6350000" cy="633984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sp>
        <p:nvSpPr>
          <p:cNvPr name="AutoShape 9" id="9"/>
          <p:cNvSpPr/>
          <p:nvPr/>
        </p:nvSpPr>
        <p:spPr>
          <a:xfrm rot="0">
            <a:off x="1106807" y="0"/>
            <a:ext cx="360720" cy="5424032"/>
          </a:xfrm>
          <a:prstGeom prst="rect">
            <a:avLst/>
          </a:prstGeom>
          <a:solidFill>
            <a:srgbClr val="111B1E"/>
          </a:solid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924406" y="1241754"/>
            <a:ext cx="4475100" cy="248815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6489719" y="1276064"/>
            <a:ext cx="4399437" cy="224371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798942" y="1028700"/>
            <a:ext cx="3780525" cy="2419536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6489719" y="157955"/>
            <a:ext cx="4186685" cy="1140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28320" indent="-264160" lvl="1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199" i="true">
                <a:solidFill>
                  <a:srgbClr val="000000"/>
                </a:solidFill>
                <a:latin typeface="Arimo"/>
              </a:rPr>
              <a:t>Рисунок </a:t>
            </a:r>
            <a:r>
              <a:rPr lang="en-US" b="true" sz="3199" i="true">
                <a:solidFill>
                  <a:srgbClr val="000000"/>
                </a:solidFill>
                <a:latin typeface="Arimo"/>
              </a:rPr>
              <a:t>.Чертеж</a:t>
            </a:r>
            <a:r>
              <a:rPr lang="en-US" sz="3199">
                <a:solidFill>
                  <a:srgbClr val="000000"/>
                </a:solidFill>
                <a:latin typeface="Arimo"/>
              </a:rPr>
              <a:t> 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4336212" y="3923527"/>
            <a:ext cx="8493699" cy="1623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 i="true">
                <a:solidFill>
                  <a:srgbClr val="000000"/>
                </a:solidFill>
                <a:latin typeface="Arimo"/>
              </a:rPr>
              <a:t>2. Указать все силы,действующие на тело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</a:p>
        </p:txBody>
      </p:sp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67527" y="5424032"/>
            <a:ext cx="4915816" cy="2733194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6383343" y="5626107"/>
            <a:ext cx="5588094" cy="2849928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1596524" y="4704425"/>
            <a:ext cx="5187864" cy="32994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18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81875" y="1157214"/>
            <a:ext cx="847272" cy="847272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41103" y="6461039"/>
            <a:ext cx="847272" cy="847272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41103" y="1097623"/>
            <a:ext cx="847272" cy="847272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11B1E"/>
            </a:solidFill>
          </p:spPr>
        </p:sp>
      </p:grpSp>
      <p:sp>
        <p:nvSpPr>
          <p:cNvPr name="TextBox 8" id="8"/>
          <p:cNvSpPr txBox="true"/>
          <p:nvPr/>
        </p:nvSpPr>
        <p:spPr>
          <a:xfrm rot="0">
            <a:off x="1888375" y="-76200"/>
            <a:ext cx="14511251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Noto Serif Display Black"/>
              </a:rPr>
              <a:t>3.Записать  закон Ньтона в векторной форме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2040620" y="4212000"/>
            <a:ext cx="5601399" cy="1562495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3231" r="0" b="19360"/>
          <a:stretch>
            <a:fillRect/>
          </a:stretch>
        </p:blipFill>
        <p:spPr>
          <a:xfrm flipH="false" flipV="false" rot="0">
            <a:off x="2162845" y="4636664"/>
            <a:ext cx="5470833" cy="1181298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3104" t="4109" r="0" b="4109"/>
          <a:stretch>
            <a:fillRect/>
          </a:stretch>
        </p:blipFill>
        <p:spPr>
          <a:xfrm flipH="false" flipV="false" rot="0">
            <a:off x="10584173" y="8237746"/>
            <a:ext cx="6717970" cy="1406641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rcRect l="0" t="0" r="0" b="10113"/>
          <a:stretch>
            <a:fillRect/>
          </a:stretch>
        </p:blipFill>
        <p:spPr>
          <a:xfrm flipH="false" flipV="false" rot="0">
            <a:off x="10584173" y="6917870"/>
            <a:ext cx="6717970" cy="1175924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2040620" y="1097623"/>
            <a:ext cx="5601399" cy="3114378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rcRect l="0" t="17411" r="0" b="0"/>
          <a:stretch>
            <a:fillRect/>
          </a:stretch>
        </p:blipFill>
        <p:spPr>
          <a:xfrm flipH="false" flipV="false" rot="0">
            <a:off x="2162845" y="7308311"/>
            <a:ext cx="5741272" cy="241823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2162845" y="1157214"/>
            <a:ext cx="5470833" cy="347945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 rot="0">
            <a:off x="1888375" y="5170621"/>
            <a:ext cx="15139297" cy="2580837"/>
            <a:chOff x="0" y="0"/>
            <a:chExt cx="3352442" cy="571500"/>
          </a:xfrm>
        </p:grpSpPr>
        <p:sp>
          <p:nvSpPr>
            <p:cNvPr name="Freeform 17" id="17"/>
            <p:cNvSpPr/>
            <p:nvPr/>
          </p:nvSpPr>
          <p:spPr>
            <a:xfrm>
              <a:off x="0" y="255270"/>
              <a:ext cx="3352442" cy="69850"/>
            </a:xfrm>
            <a:custGeom>
              <a:avLst/>
              <a:gdLst/>
              <a:ahLst/>
              <a:cxnLst/>
              <a:rect r="r" b="b" t="t" l="l"/>
              <a:pathLst>
                <a:path h="69850" w="3352442">
                  <a:moveTo>
                    <a:pt x="306161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352442" y="69850"/>
                  </a:lnTo>
                  <a:lnTo>
                    <a:pt x="3352442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name="Group 18" id="18"/>
          <p:cNvGrpSpPr/>
          <p:nvPr/>
        </p:nvGrpSpPr>
        <p:grpSpPr>
          <a:xfrm rot="5400000">
            <a:off x="7016324" y="2454451"/>
            <a:ext cx="5432339" cy="2580837"/>
            <a:chOff x="0" y="0"/>
            <a:chExt cx="1202936" cy="571500"/>
          </a:xfrm>
        </p:grpSpPr>
        <p:sp>
          <p:nvSpPr>
            <p:cNvPr name="Freeform 19" id="19"/>
            <p:cNvSpPr/>
            <p:nvPr/>
          </p:nvSpPr>
          <p:spPr>
            <a:xfrm>
              <a:off x="0" y="255270"/>
              <a:ext cx="1202936" cy="69850"/>
            </a:xfrm>
            <a:custGeom>
              <a:avLst/>
              <a:gdLst/>
              <a:ahLst/>
              <a:cxnLst/>
              <a:rect r="r" b="b" t="t" l="l"/>
              <a:pathLst>
                <a:path h="69850" w="1202936">
                  <a:moveTo>
                    <a:pt x="9121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02936" y="69850"/>
                  </a:lnTo>
                  <a:lnTo>
                    <a:pt x="120293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18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25091" y="-76200"/>
            <a:ext cx="15637818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Noto Serif Display Black"/>
              </a:rPr>
              <a:t>4. Выбрать удобное направление координатных осей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507709" y="5414822"/>
            <a:ext cx="6542813" cy="416122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0349809" y="1274150"/>
            <a:ext cx="7586961" cy="386935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2992" t="0" r="2992" b="0"/>
          <a:stretch>
            <a:fillRect/>
          </a:stretch>
        </p:blipFill>
        <p:spPr>
          <a:xfrm flipH="false" flipV="false" rot="0">
            <a:off x="1507709" y="1274150"/>
            <a:ext cx="6542813" cy="3869350"/>
          </a:xfrm>
          <a:prstGeom prst="rect">
            <a:avLst/>
          </a:prstGeom>
        </p:spPr>
      </p:pic>
      <p:grpSp>
        <p:nvGrpSpPr>
          <p:cNvPr name="Group 6" id="6"/>
          <p:cNvGrpSpPr>
            <a:grpSpLocks noChangeAspect="true"/>
          </p:cNvGrpSpPr>
          <p:nvPr/>
        </p:nvGrpSpPr>
        <p:grpSpPr>
          <a:xfrm rot="-2484841">
            <a:off x="11039327" y="6059075"/>
            <a:ext cx="2367725" cy="2996781"/>
            <a:chOff x="0" y="0"/>
            <a:chExt cx="1457960" cy="1845310"/>
          </a:xfrm>
        </p:grpSpPr>
        <p:sp>
          <p:nvSpPr>
            <p:cNvPr name="Freeform 7" id="7"/>
            <p:cNvSpPr/>
            <p:nvPr/>
          </p:nvSpPr>
          <p:spPr>
            <a:xfrm>
              <a:off x="17780" y="-5080"/>
              <a:ext cx="1402080" cy="1805940"/>
            </a:xfrm>
            <a:custGeom>
              <a:avLst/>
              <a:gdLst/>
              <a:ahLst/>
              <a:cxnLst/>
              <a:rect r="r" b="b" t="t" l="l"/>
              <a:pathLst>
                <a:path h="1805940" w="1402080">
                  <a:moveTo>
                    <a:pt x="925830" y="565150"/>
                  </a:moveTo>
                  <a:cubicBezTo>
                    <a:pt x="925830" y="441960"/>
                    <a:pt x="668020" y="474980"/>
                    <a:pt x="668020" y="474980"/>
                  </a:cubicBezTo>
                  <a:lnTo>
                    <a:pt x="668020" y="198120"/>
                  </a:lnTo>
                  <a:cubicBezTo>
                    <a:pt x="668020" y="0"/>
                    <a:pt x="403860" y="3810"/>
                    <a:pt x="403860" y="189230"/>
                  </a:cubicBezTo>
                  <a:lnTo>
                    <a:pt x="403860" y="981710"/>
                  </a:lnTo>
                  <a:lnTo>
                    <a:pt x="240030" y="817880"/>
                  </a:lnTo>
                  <a:cubicBezTo>
                    <a:pt x="189230" y="767080"/>
                    <a:pt x="76200" y="748030"/>
                    <a:pt x="38100" y="817880"/>
                  </a:cubicBezTo>
                  <a:cubicBezTo>
                    <a:pt x="0" y="887730"/>
                    <a:pt x="69850" y="981710"/>
                    <a:pt x="69850" y="981710"/>
                  </a:cubicBezTo>
                  <a:cubicBezTo>
                    <a:pt x="69850" y="981710"/>
                    <a:pt x="459740" y="1503680"/>
                    <a:pt x="510540" y="1805940"/>
                  </a:cubicBezTo>
                  <a:lnTo>
                    <a:pt x="1193800" y="1805940"/>
                  </a:lnTo>
                  <a:cubicBezTo>
                    <a:pt x="1193800" y="1793240"/>
                    <a:pt x="1376680" y="1242060"/>
                    <a:pt x="1389380" y="1176020"/>
                  </a:cubicBezTo>
                  <a:cubicBezTo>
                    <a:pt x="1402080" y="1109980"/>
                    <a:pt x="1395730" y="990600"/>
                    <a:pt x="1389380" y="835660"/>
                  </a:cubicBezTo>
                  <a:cubicBezTo>
                    <a:pt x="1383030" y="681990"/>
                    <a:pt x="1238250" y="640080"/>
                    <a:pt x="1173480" y="640080"/>
                  </a:cubicBezTo>
                  <a:lnTo>
                    <a:pt x="1170940" y="643890"/>
                  </a:lnTo>
                  <a:cubicBezTo>
                    <a:pt x="1149350" y="556260"/>
                    <a:pt x="979170" y="565150"/>
                    <a:pt x="925830" y="565150"/>
                  </a:cubicBezTo>
                  <a:close/>
                </a:path>
              </a:pathLst>
            </a:custGeom>
            <a:solidFill>
              <a:srgbClr val="7D8594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-33020" y="2540"/>
              <a:ext cx="1494790" cy="1844040"/>
            </a:xfrm>
            <a:custGeom>
              <a:avLst/>
              <a:gdLst/>
              <a:ahLst/>
              <a:cxnLst/>
              <a:rect r="r" b="b" t="t" l="l"/>
              <a:pathLst>
                <a:path h="1844040" w="1494790">
                  <a:moveTo>
                    <a:pt x="1484630" y="863600"/>
                  </a:moveTo>
                  <a:lnTo>
                    <a:pt x="1483360" y="828040"/>
                  </a:lnTo>
                  <a:cubicBezTo>
                    <a:pt x="1477010" y="669290"/>
                    <a:pt x="1344930" y="601980"/>
                    <a:pt x="1248410" y="591820"/>
                  </a:cubicBezTo>
                  <a:cubicBezTo>
                    <a:pt x="1243330" y="585470"/>
                    <a:pt x="1238250" y="577850"/>
                    <a:pt x="1231900" y="572770"/>
                  </a:cubicBezTo>
                  <a:cubicBezTo>
                    <a:pt x="1178560" y="519430"/>
                    <a:pt x="1078230" y="514350"/>
                    <a:pt x="1010920" y="514350"/>
                  </a:cubicBezTo>
                  <a:cubicBezTo>
                    <a:pt x="1004570" y="497840"/>
                    <a:pt x="994410" y="483870"/>
                    <a:pt x="980440" y="471170"/>
                  </a:cubicBezTo>
                  <a:cubicBezTo>
                    <a:pt x="925830" y="422910"/>
                    <a:pt x="824230" y="419100"/>
                    <a:pt x="762000" y="421640"/>
                  </a:cubicBezTo>
                  <a:lnTo>
                    <a:pt x="762000" y="193040"/>
                  </a:lnTo>
                  <a:cubicBezTo>
                    <a:pt x="762000" y="119380"/>
                    <a:pt x="731520" y="73660"/>
                    <a:pt x="707390" y="49530"/>
                  </a:cubicBezTo>
                  <a:cubicBezTo>
                    <a:pt x="674370" y="17780"/>
                    <a:pt x="631190" y="0"/>
                    <a:pt x="584200" y="0"/>
                  </a:cubicBezTo>
                  <a:cubicBezTo>
                    <a:pt x="496570" y="0"/>
                    <a:pt x="408940" y="63500"/>
                    <a:pt x="408940" y="184150"/>
                  </a:cubicBezTo>
                  <a:lnTo>
                    <a:pt x="408940" y="868680"/>
                  </a:lnTo>
                  <a:lnTo>
                    <a:pt x="321310" y="781050"/>
                  </a:lnTo>
                  <a:cubicBezTo>
                    <a:pt x="279400" y="739140"/>
                    <a:pt x="209550" y="716280"/>
                    <a:pt x="149860" y="725170"/>
                  </a:cubicBezTo>
                  <a:cubicBezTo>
                    <a:pt x="105410" y="731520"/>
                    <a:pt x="69850" y="755650"/>
                    <a:pt x="49530" y="791210"/>
                  </a:cubicBezTo>
                  <a:cubicBezTo>
                    <a:pt x="0" y="880110"/>
                    <a:pt x="76200" y="988060"/>
                    <a:pt x="85090" y="1000760"/>
                  </a:cubicBezTo>
                  <a:cubicBezTo>
                    <a:pt x="88900" y="1005840"/>
                    <a:pt x="469900" y="1517650"/>
                    <a:pt x="516890" y="1805940"/>
                  </a:cubicBezTo>
                  <a:lnTo>
                    <a:pt x="516890" y="1807210"/>
                  </a:lnTo>
                  <a:cubicBezTo>
                    <a:pt x="516890" y="1808480"/>
                    <a:pt x="516890" y="1809750"/>
                    <a:pt x="518160" y="1811020"/>
                  </a:cubicBezTo>
                  <a:cubicBezTo>
                    <a:pt x="518160" y="1812290"/>
                    <a:pt x="519430" y="1813560"/>
                    <a:pt x="519430" y="1816100"/>
                  </a:cubicBezTo>
                  <a:cubicBezTo>
                    <a:pt x="519430" y="1817370"/>
                    <a:pt x="520700" y="1818640"/>
                    <a:pt x="520700" y="1818640"/>
                  </a:cubicBezTo>
                  <a:cubicBezTo>
                    <a:pt x="521970" y="1819910"/>
                    <a:pt x="521970" y="1821180"/>
                    <a:pt x="523240" y="1822450"/>
                  </a:cubicBezTo>
                  <a:cubicBezTo>
                    <a:pt x="523240" y="1823720"/>
                    <a:pt x="524510" y="1823720"/>
                    <a:pt x="525780" y="1824990"/>
                  </a:cubicBezTo>
                  <a:cubicBezTo>
                    <a:pt x="527050" y="1826260"/>
                    <a:pt x="528320" y="1827530"/>
                    <a:pt x="528320" y="1828800"/>
                  </a:cubicBezTo>
                  <a:lnTo>
                    <a:pt x="530860" y="1831340"/>
                  </a:lnTo>
                  <a:cubicBezTo>
                    <a:pt x="532130" y="1832610"/>
                    <a:pt x="533400" y="1833880"/>
                    <a:pt x="534670" y="1833880"/>
                  </a:cubicBezTo>
                  <a:lnTo>
                    <a:pt x="537210" y="1836420"/>
                  </a:lnTo>
                  <a:cubicBezTo>
                    <a:pt x="538480" y="1837690"/>
                    <a:pt x="539750" y="1837690"/>
                    <a:pt x="541020" y="1838960"/>
                  </a:cubicBezTo>
                  <a:cubicBezTo>
                    <a:pt x="542290" y="1838960"/>
                    <a:pt x="543560" y="1840230"/>
                    <a:pt x="543560" y="1840230"/>
                  </a:cubicBezTo>
                  <a:cubicBezTo>
                    <a:pt x="544830" y="1841500"/>
                    <a:pt x="547370" y="1841500"/>
                    <a:pt x="548640" y="1841500"/>
                  </a:cubicBezTo>
                  <a:cubicBezTo>
                    <a:pt x="549910" y="1841500"/>
                    <a:pt x="549910" y="1841500"/>
                    <a:pt x="551180" y="1842770"/>
                  </a:cubicBezTo>
                  <a:cubicBezTo>
                    <a:pt x="553720" y="1842770"/>
                    <a:pt x="556260" y="1844040"/>
                    <a:pt x="560070" y="1844040"/>
                  </a:cubicBezTo>
                  <a:lnTo>
                    <a:pt x="1243330" y="1844040"/>
                  </a:lnTo>
                  <a:cubicBezTo>
                    <a:pt x="1264920" y="1844040"/>
                    <a:pt x="1283970" y="1827530"/>
                    <a:pt x="1287780" y="1807210"/>
                  </a:cubicBezTo>
                  <a:cubicBezTo>
                    <a:pt x="1291590" y="1790700"/>
                    <a:pt x="1323340" y="1694180"/>
                    <a:pt x="1352550" y="1600200"/>
                  </a:cubicBezTo>
                  <a:cubicBezTo>
                    <a:pt x="1421130" y="1385570"/>
                    <a:pt x="1474470" y="1217930"/>
                    <a:pt x="1482090" y="1178560"/>
                  </a:cubicBezTo>
                  <a:cubicBezTo>
                    <a:pt x="1494790" y="1111250"/>
                    <a:pt x="1490980" y="1007110"/>
                    <a:pt x="1484630" y="863600"/>
                  </a:cubicBezTo>
                  <a:close/>
                  <a:moveTo>
                    <a:pt x="1395730" y="1160780"/>
                  </a:moveTo>
                  <a:cubicBezTo>
                    <a:pt x="1389380" y="1197610"/>
                    <a:pt x="1316990" y="1422400"/>
                    <a:pt x="1268730" y="1572260"/>
                  </a:cubicBezTo>
                  <a:cubicBezTo>
                    <a:pt x="1236980" y="1671320"/>
                    <a:pt x="1220470" y="1724660"/>
                    <a:pt x="1210310" y="1755140"/>
                  </a:cubicBezTo>
                  <a:lnTo>
                    <a:pt x="596900" y="1755140"/>
                  </a:lnTo>
                  <a:cubicBezTo>
                    <a:pt x="523240" y="1443990"/>
                    <a:pt x="171450" y="969010"/>
                    <a:pt x="156210" y="948690"/>
                  </a:cubicBezTo>
                  <a:cubicBezTo>
                    <a:pt x="144780" y="933450"/>
                    <a:pt x="107950" y="869950"/>
                    <a:pt x="128270" y="833120"/>
                  </a:cubicBezTo>
                  <a:cubicBezTo>
                    <a:pt x="130810" y="829310"/>
                    <a:pt x="138430" y="815340"/>
                    <a:pt x="163830" y="811530"/>
                  </a:cubicBezTo>
                  <a:cubicBezTo>
                    <a:pt x="195580" y="806450"/>
                    <a:pt x="237490" y="820420"/>
                    <a:pt x="260350" y="843280"/>
                  </a:cubicBezTo>
                  <a:lnTo>
                    <a:pt x="370840" y="953770"/>
                  </a:lnTo>
                  <a:cubicBezTo>
                    <a:pt x="386080" y="969010"/>
                    <a:pt x="400050" y="982980"/>
                    <a:pt x="410210" y="994410"/>
                  </a:cubicBezTo>
                  <a:lnTo>
                    <a:pt x="410210" y="1050290"/>
                  </a:lnTo>
                  <a:cubicBezTo>
                    <a:pt x="410210" y="1074420"/>
                    <a:pt x="430530" y="1094740"/>
                    <a:pt x="454660" y="1094740"/>
                  </a:cubicBezTo>
                  <a:cubicBezTo>
                    <a:pt x="478790" y="1094740"/>
                    <a:pt x="499110" y="1074420"/>
                    <a:pt x="499110" y="1050290"/>
                  </a:cubicBezTo>
                  <a:lnTo>
                    <a:pt x="499110" y="181610"/>
                  </a:lnTo>
                  <a:cubicBezTo>
                    <a:pt x="499110" y="115570"/>
                    <a:pt x="542290" y="86360"/>
                    <a:pt x="585470" y="86360"/>
                  </a:cubicBezTo>
                  <a:cubicBezTo>
                    <a:pt x="626110" y="86360"/>
                    <a:pt x="674370" y="113030"/>
                    <a:pt x="674370" y="190500"/>
                  </a:cubicBezTo>
                  <a:lnTo>
                    <a:pt x="674370" y="791210"/>
                  </a:lnTo>
                  <a:cubicBezTo>
                    <a:pt x="674370" y="815340"/>
                    <a:pt x="694690" y="835660"/>
                    <a:pt x="718820" y="835660"/>
                  </a:cubicBezTo>
                  <a:cubicBezTo>
                    <a:pt x="742950" y="835660"/>
                    <a:pt x="763270" y="815340"/>
                    <a:pt x="763270" y="791210"/>
                  </a:cubicBezTo>
                  <a:lnTo>
                    <a:pt x="763270" y="508000"/>
                  </a:lnTo>
                  <a:cubicBezTo>
                    <a:pt x="822960" y="505460"/>
                    <a:pt x="895350" y="511810"/>
                    <a:pt x="923290" y="535940"/>
                  </a:cubicBezTo>
                  <a:cubicBezTo>
                    <a:pt x="929640" y="542290"/>
                    <a:pt x="932180" y="548640"/>
                    <a:pt x="932180" y="557530"/>
                  </a:cubicBezTo>
                  <a:lnTo>
                    <a:pt x="932180" y="802640"/>
                  </a:lnTo>
                  <a:cubicBezTo>
                    <a:pt x="932180" y="826770"/>
                    <a:pt x="952500" y="847090"/>
                    <a:pt x="976630" y="847090"/>
                  </a:cubicBezTo>
                  <a:cubicBezTo>
                    <a:pt x="1000760" y="847090"/>
                    <a:pt x="1021080" y="826770"/>
                    <a:pt x="1021080" y="802640"/>
                  </a:cubicBezTo>
                  <a:lnTo>
                    <a:pt x="1021080" y="601980"/>
                  </a:lnTo>
                  <a:cubicBezTo>
                    <a:pt x="1069340" y="601980"/>
                    <a:pt x="1143000" y="607060"/>
                    <a:pt x="1170940" y="633730"/>
                  </a:cubicBezTo>
                  <a:cubicBezTo>
                    <a:pt x="1177290" y="640080"/>
                    <a:pt x="1179830" y="646430"/>
                    <a:pt x="1179830" y="655320"/>
                  </a:cubicBezTo>
                  <a:lnTo>
                    <a:pt x="1179830" y="894080"/>
                  </a:lnTo>
                  <a:cubicBezTo>
                    <a:pt x="1179830" y="918210"/>
                    <a:pt x="1200150" y="938530"/>
                    <a:pt x="1224280" y="938530"/>
                  </a:cubicBezTo>
                  <a:cubicBezTo>
                    <a:pt x="1248410" y="938530"/>
                    <a:pt x="1268730" y="918210"/>
                    <a:pt x="1268730" y="894080"/>
                  </a:cubicBezTo>
                  <a:lnTo>
                    <a:pt x="1268730" y="684530"/>
                  </a:lnTo>
                  <a:cubicBezTo>
                    <a:pt x="1318260" y="697230"/>
                    <a:pt x="1391920" y="731520"/>
                    <a:pt x="1395730" y="830580"/>
                  </a:cubicBezTo>
                  <a:lnTo>
                    <a:pt x="1397000" y="866140"/>
                  </a:lnTo>
                  <a:cubicBezTo>
                    <a:pt x="1402080" y="999490"/>
                    <a:pt x="1405890" y="1104900"/>
                    <a:pt x="1395730" y="11607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579467" y="-1223409"/>
            <a:ext cx="4998946" cy="4998946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1823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16898580" y="4862968"/>
            <a:ext cx="360720" cy="5424032"/>
          </a:xfrm>
          <a:prstGeom prst="rect">
            <a:avLst/>
          </a:prstGeom>
          <a:solidFill>
            <a:srgbClr val="111B1E"/>
          </a:solidFill>
        </p:spPr>
      </p:sp>
      <p:grpSp>
        <p:nvGrpSpPr>
          <p:cNvPr name="Group 5" id="5"/>
          <p:cNvGrpSpPr/>
          <p:nvPr/>
        </p:nvGrpSpPr>
        <p:grpSpPr>
          <a:xfrm rot="0">
            <a:off x="-717999" y="7433494"/>
            <a:ext cx="3649612" cy="3649612"/>
            <a:chOff x="0" y="0"/>
            <a:chExt cx="1913890" cy="191389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41823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028700" y="6567557"/>
            <a:ext cx="2695055" cy="2690743"/>
            <a:chOff x="0" y="0"/>
            <a:chExt cx="6350000" cy="633984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sp>
        <p:nvSpPr>
          <p:cNvPr name="AutoShape 9" id="9"/>
          <p:cNvSpPr/>
          <p:nvPr/>
        </p:nvSpPr>
        <p:spPr>
          <a:xfrm rot="0">
            <a:off x="1106807" y="0"/>
            <a:ext cx="360720" cy="5424032"/>
          </a:xfrm>
          <a:prstGeom prst="rect">
            <a:avLst/>
          </a:prstGeom>
          <a:solidFill>
            <a:srgbClr val="111B1E"/>
          </a:solidFill>
        </p:spPr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117063" y="663860"/>
            <a:ext cx="6328819" cy="256483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1422" t="0" r="1422" b="0"/>
          <a:stretch>
            <a:fillRect/>
          </a:stretch>
        </p:blipFill>
        <p:spPr>
          <a:xfrm flipH="false" flipV="false" rot="0">
            <a:off x="1992202" y="4377014"/>
            <a:ext cx="8060177" cy="305648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0052379" y="6874500"/>
            <a:ext cx="6413049" cy="3206525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2117063" y="3171547"/>
            <a:ext cx="6328819" cy="41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b="true" sz="2400">
                <a:solidFill>
                  <a:srgbClr val="000000"/>
                </a:solidFill>
                <a:latin typeface="Arimo"/>
              </a:rPr>
              <a:t>Рис1.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76227" y="7282249"/>
            <a:ext cx="4101180" cy="1162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5"/>
              </a:lnSpc>
              <a:spcBef>
                <a:spcPct val="0"/>
              </a:spcBef>
            </a:pPr>
            <a:r>
              <a:rPr lang="en-US" b="true" sz="2397">
                <a:solidFill>
                  <a:srgbClr val="000000"/>
                </a:solidFill>
                <a:latin typeface="Arimo"/>
              </a:rPr>
              <a:t>Рис 2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668941" y="8722360"/>
            <a:ext cx="950119" cy="99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800">
                <a:solidFill>
                  <a:srgbClr val="000000"/>
                </a:solidFill>
                <a:latin typeface="Arimo"/>
              </a:rPr>
              <a:t>Рис 3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b="true" sz="2800">
                <a:solidFill>
                  <a:srgbClr val="000000"/>
                </a:solidFill>
                <a:latin typeface="Arimo"/>
              </a:rPr>
              <a:t>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348253" y="4930457"/>
            <a:ext cx="5111008" cy="1280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Arimo"/>
              </a:rPr>
              <a:t>5.Спроецировать на координатные оси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1002" t="0" r="11002" b="0"/>
          <a:stretch>
            <a:fillRect/>
          </a:stretch>
        </p:blipFill>
        <p:spPr>
          <a:xfrm flipH="false" flipV="false" rot="0">
            <a:off x="12995555" y="404390"/>
            <a:ext cx="4462213" cy="4290874"/>
          </a:xfrm>
          <a:prstGeom prst="rect">
            <a:avLst/>
          </a:prstGeom>
        </p:spPr>
      </p:pic>
      <p:sp>
        <p:nvSpPr>
          <p:cNvPr name="AutoShape 3" id="3"/>
          <p:cNvSpPr/>
          <p:nvPr/>
        </p:nvSpPr>
        <p:spPr>
          <a:xfrm rot="-5400000">
            <a:off x="12170928" y="-1118971"/>
            <a:ext cx="360720" cy="9193128"/>
          </a:xfrm>
          <a:prstGeom prst="rect">
            <a:avLst/>
          </a:prstGeom>
          <a:solidFill>
            <a:srgbClr val="F41823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4210074" y="6209074"/>
            <a:ext cx="4077926" cy="4077926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41823"/>
            </a:solidFill>
          </p:spPr>
        </p:sp>
      </p:grpSp>
      <p:grpSp>
        <p:nvGrpSpPr>
          <p:cNvPr name="Group 6" id="6"/>
          <p:cNvGrpSpPr/>
          <p:nvPr/>
        </p:nvGrpSpPr>
        <p:grpSpPr>
          <a:xfrm rot="-5400000">
            <a:off x="12349507" y="7857678"/>
            <a:ext cx="2227007" cy="2223443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-2124978" y="-2124978"/>
            <a:ext cx="3153678" cy="3153678"/>
            <a:chOff x="0" y="0"/>
            <a:chExt cx="1913890" cy="191389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11B1E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243612" y="754380"/>
            <a:ext cx="10756793" cy="2542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Arimo"/>
              </a:rPr>
              <a:t>6.Записать дополнительные кинематические уравнения и формулы для определения сил.</a:t>
            </a:r>
          </a:p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b="true" sz="3600">
                <a:solidFill>
                  <a:srgbClr val="000000"/>
                </a:solidFill>
                <a:latin typeface="Arimo"/>
              </a:rPr>
              <a:t>7.Решить систему уравнений и найти все величины.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3"/>
          <a:srcRect l="0" t="12858" r="0" b="323"/>
          <a:stretch>
            <a:fillRect/>
          </a:stretch>
        </p:blipFill>
        <p:spPr>
          <a:xfrm flipH="false" flipV="false" rot="0">
            <a:off x="8481481" y="4904774"/>
            <a:ext cx="9028149" cy="334326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rcRect l="0" t="4823" r="0" b="0"/>
          <a:stretch>
            <a:fillRect/>
          </a:stretch>
        </p:blipFill>
        <p:spPr>
          <a:xfrm flipH="false" flipV="false" rot="0">
            <a:off x="0" y="4512633"/>
            <a:ext cx="7740674" cy="5961067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6418640" y="3791777"/>
            <a:ext cx="1547515" cy="995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Arimo"/>
              </a:rPr>
              <a:t>Примеры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DADoYg16NII</dc:identifier>
  <dcterms:modified xsi:type="dcterms:W3CDTF">2011-08-01T06:04:30Z</dcterms:modified>
  <cp:revision>1</cp:revision>
  <dc:title>Алгоритм решения задач по динамике</dc:title>
</cp:coreProperties>
</file>