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 Slab"/>
      <p:regular r:id="rId11"/>
      <p:bold r:id="rId12"/>
    </p:embeddedFont>
    <p:embeddedFont>
      <p:font typeface="Roboto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font" Target="fonts/RobotoSlab-regular.fntdata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font" Target="fonts/RobotoSlab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7" Type="http://schemas.openxmlformats.org/officeDocument/2006/relationships/font" Target="fonts/Lato-regular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italic.fntdata"/><Relationship Id="rId6" Type="http://schemas.openxmlformats.org/officeDocument/2006/relationships/slide" Target="slides/slide1.xml"/><Relationship Id="rId18" Type="http://schemas.openxmlformats.org/officeDocument/2006/relationships/font" Target="fonts/La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63d5fdeac5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63d5fdeac5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6404cbef2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6404cbef2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6404cbef24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6404cbef24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63d5fdeac5_0_1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63d5fdeac5_0_1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ользовательский макет">
  <p:cSld name="AUTOLAYOUT">
    <p:bg>
      <p:bgPr>
        <a:solidFill>
          <a:srgbClr val="FFFFFF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1" name="Google Shape;61;p13"/>
          <p:cNvGrpSpPr/>
          <p:nvPr/>
        </p:nvGrpSpPr>
        <p:grpSpPr>
          <a:xfrm>
            <a:off x="2105247" y="1"/>
            <a:ext cx="7038765" cy="5138761"/>
            <a:chOff x="3388636" y="43347"/>
            <a:chExt cx="5755327" cy="4201767"/>
          </a:xfrm>
        </p:grpSpPr>
        <p:sp>
          <p:nvSpPr>
            <p:cNvPr id="62" name="Google Shape;62;p13"/>
            <p:cNvSpPr/>
            <p:nvPr/>
          </p:nvSpPr>
          <p:spPr>
            <a:xfrm>
              <a:off x="3837147" y="1754163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4285658" y="1754163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4734169" y="1754163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5182681" y="1754163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5631192" y="1754163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6079703" y="1754163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6528215" y="1754163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6976726" y="1754163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7425229" y="1754163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7873740" y="1754163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8322251" y="1754163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8770763" y="1754163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3837147" y="1326459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4285658" y="1326459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4734169" y="1326459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5182681" y="1326459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5631192" y="1326459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6079703" y="1326459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6528215" y="1326459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6976726" y="1326459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7425229" y="1326459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7873740" y="1326459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8322251" y="1326459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8770763" y="1326459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3837147" y="898755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4285658" y="898755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4734169" y="898755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5182681" y="898755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5631192" y="898755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6079703" y="898755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6528215" y="898755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6976726" y="898755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7425229" y="898755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7873740" y="898755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8322251" y="898755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8770763" y="898755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3388636" y="471051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3837147" y="471051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4285658" y="471051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4734169" y="471051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5182681" y="471051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5631192" y="471051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6079703" y="471051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6528215" y="471051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6976726" y="471051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7425229" y="471051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7873740" y="471051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8322251" y="471051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8770763" y="471051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3388636" y="43347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3837147" y="43347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4285658" y="43347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4734169" y="43360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5182681" y="43347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5631192" y="43347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6079703" y="43347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6528215" y="43347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6976726" y="43347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3"/>
            <p:cNvSpPr/>
            <p:nvPr/>
          </p:nvSpPr>
          <p:spPr>
            <a:xfrm>
              <a:off x="7425229" y="43347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3"/>
            <p:cNvSpPr/>
            <p:nvPr/>
          </p:nvSpPr>
          <p:spPr>
            <a:xfrm>
              <a:off x="7873740" y="43347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3"/>
            <p:cNvSpPr/>
            <p:nvPr/>
          </p:nvSpPr>
          <p:spPr>
            <a:xfrm>
              <a:off x="8322251" y="43347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3"/>
            <p:cNvSpPr/>
            <p:nvPr/>
          </p:nvSpPr>
          <p:spPr>
            <a:xfrm>
              <a:off x="8770763" y="43347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3"/>
            <p:cNvSpPr/>
            <p:nvPr/>
          </p:nvSpPr>
          <p:spPr>
            <a:xfrm>
              <a:off x="3837147" y="3871914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3"/>
            <p:cNvSpPr/>
            <p:nvPr/>
          </p:nvSpPr>
          <p:spPr>
            <a:xfrm>
              <a:off x="4285658" y="3871914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3"/>
            <p:cNvSpPr/>
            <p:nvPr/>
          </p:nvSpPr>
          <p:spPr>
            <a:xfrm>
              <a:off x="4734169" y="3871914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3"/>
            <p:cNvSpPr/>
            <p:nvPr/>
          </p:nvSpPr>
          <p:spPr>
            <a:xfrm>
              <a:off x="5182681" y="3871914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3"/>
            <p:cNvSpPr/>
            <p:nvPr/>
          </p:nvSpPr>
          <p:spPr>
            <a:xfrm>
              <a:off x="5631192" y="3871914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3"/>
            <p:cNvSpPr/>
            <p:nvPr/>
          </p:nvSpPr>
          <p:spPr>
            <a:xfrm>
              <a:off x="6079703" y="3871914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6528215" y="3871914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3"/>
            <p:cNvSpPr/>
            <p:nvPr/>
          </p:nvSpPr>
          <p:spPr>
            <a:xfrm>
              <a:off x="6976726" y="3871914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3"/>
            <p:cNvSpPr/>
            <p:nvPr/>
          </p:nvSpPr>
          <p:spPr>
            <a:xfrm>
              <a:off x="7425229" y="3871914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7873740" y="3871914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8322251" y="3871914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8770763" y="3871914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3837147" y="3444210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4285658" y="3444210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3"/>
            <p:cNvSpPr/>
            <p:nvPr/>
          </p:nvSpPr>
          <p:spPr>
            <a:xfrm>
              <a:off x="4734169" y="3444210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3"/>
            <p:cNvSpPr/>
            <p:nvPr/>
          </p:nvSpPr>
          <p:spPr>
            <a:xfrm>
              <a:off x="5182681" y="3444210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13"/>
            <p:cNvSpPr/>
            <p:nvPr/>
          </p:nvSpPr>
          <p:spPr>
            <a:xfrm>
              <a:off x="5631192" y="3444210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3"/>
            <p:cNvSpPr/>
            <p:nvPr/>
          </p:nvSpPr>
          <p:spPr>
            <a:xfrm>
              <a:off x="6079703" y="3444210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6528215" y="3444210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13"/>
            <p:cNvSpPr/>
            <p:nvPr/>
          </p:nvSpPr>
          <p:spPr>
            <a:xfrm>
              <a:off x="6976726" y="3444210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13"/>
            <p:cNvSpPr/>
            <p:nvPr/>
          </p:nvSpPr>
          <p:spPr>
            <a:xfrm>
              <a:off x="7425229" y="3444210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13"/>
            <p:cNvSpPr/>
            <p:nvPr/>
          </p:nvSpPr>
          <p:spPr>
            <a:xfrm>
              <a:off x="7873740" y="3444210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3"/>
            <p:cNvSpPr/>
            <p:nvPr/>
          </p:nvSpPr>
          <p:spPr>
            <a:xfrm>
              <a:off x="8322251" y="3444210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3"/>
            <p:cNvSpPr/>
            <p:nvPr/>
          </p:nvSpPr>
          <p:spPr>
            <a:xfrm>
              <a:off x="8770763" y="3444210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3837147" y="3016506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13"/>
            <p:cNvSpPr/>
            <p:nvPr/>
          </p:nvSpPr>
          <p:spPr>
            <a:xfrm>
              <a:off x="4285658" y="3016506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13"/>
            <p:cNvSpPr/>
            <p:nvPr/>
          </p:nvSpPr>
          <p:spPr>
            <a:xfrm>
              <a:off x="4734169" y="3016506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13"/>
            <p:cNvSpPr/>
            <p:nvPr/>
          </p:nvSpPr>
          <p:spPr>
            <a:xfrm>
              <a:off x="5182681" y="3016506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13"/>
            <p:cNvSpPr/>
            <p:nvPr/>
          </p:nvSpPr>
          <p:spPr>
            <a:xfrm>
              <a:off x="5631192" y="3016506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13"/>
            <p:cNvSpPr/>
            <p:nvPr/>
          </p:nvSpPr>
          <p:spPr>
            <a:xfrm>
              <a:off x="6079703" y="3016506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13"/>
            <p:cNvSpPr/>
            <p:nvPr/>
          </p:nvSpPr>
          <p:spPr>
            <a:xfrm>
              <a:off x="6528215" y="3016506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13"/>
            <p:cNvSpPr/>
            <p:nvPr/>
          </p:nvSpPr>
          <p:spPr>
            <a:xfrm>
              <a:off x="6976726" y="3016506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13"/>
            <p:cNvSpPr/>
            <p:nvPr/>
          </p:nvSpPr>
          <p:spPr>
            <a:xfrm>
              <a:off x="7425229" y="3016506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13"/>
            <p:cNvSpPr/>
            <p:nvPr/>
          </p:nvSpPr>
          <p:spPr>
            <a:xfrm>
              <a:off x="7873740" y="3016506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13"/>
            <p:cNvSpPr/>
            <p:nvPr/>
          </p:nvSpPr>
          <p:spPr>
            <a:xfrm>
              <a:off x="8322251" y="3016506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13"/>
            <p:cNvSpPr/>
            <p:nvPr/>
          </p:nvSpPr>
          <p:spPr>
            <a:xfrm>
              <a:off x="8770763" y="3016506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13"/>
            <p:cNvSpPr/>
            <p:nvPr/>
          </p:nvSpPr>
          <p:spPr>
            <a:xfrm>
              <a:off x="3837147" y="2588802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13"/>
            <p:cNvSpPr/>
            <p:nvPr/>
          </p:nvSpPr>
          <p:spPr>
            <a:xfrm>
              <a:off x="4285658" y="2588802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13"/>
            <p:cNvSpPr/>
            <p:nvPr/>
          </p:nvSpPr>
          <p:spPr>
            <a:xfrm>
              <a:off x="4734169" y="2588802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13"/>
            <p:cNvSpPr/>
            <p:nvPr/>
          </p:nvSpPr>
          <p:spPr>
            <a:xfrm>
              <a:off x="5182681" y="2588802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13"/>
            <p:cNvSpPr/>
            <p:nvPr/>
          </p:nvSpPr>
          <p:spPr>
            <a:xfrm>
              <a:off x="5631192" y="2588802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13"/>
            <p:cNvSpPr/>
            <p:nvPr/>
          </p:nvSpPr>
          <p:spPr>
            <a:xfrm>
              <a:off x="6079703" y="2588802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13"/>
            <p:cNvSpPr/>
            <p:nvPr/>
          </p:nvSpPr>
          <p:spPr>
            <a:xfrm>
              <a:off x="6528215" y="2588802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13"/>
            <p:cNvSpPr/>
            <p:nvPr/>
          </p:nvSpPr>
          <p:spPr>
            <a:xfrm>
              <a:off x="6976726" y="2588802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13"/>
            <p:cNvSpPr/>
            <p:nvPr/>
          </p:nvSpPr>
          <p:spPr>
            <a:xfrm>
              <a:off x="7425229" y="2588802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13"/>
            <p:cNvSpPr/>
            <p:nvPr/>
          </p:nvSpPr>
          <p:spPr>
            <a:xfrm>
              <a:off x="7873740" y="2588802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13"/>
            <p:cNvSpPr/>
            <p:nvPr/>
          </p:nvSpPr>
          <p:spPr>
            <a:xfrm>
              <a:off x="8322251" y="2588802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13"/>
            <p:cNvSpPr/>
            <p:nvPr/>
          </p:nvSpPr>
          <p:spPr>
            <a:xfrm>
              <a:off x="8770763" y="2588802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13"/>
            <p:cNvSpPr/>
            <p:nvPr/>
          </p:nvSpPr>
          <p:spPr>
            <a:xfrm>
              <a:off x="3837147" y="2161098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13"/>
            <p:cNvSpPr/>
            <p:nvPr/>
          </p:nvSpPr>
          <p:spPr>
            <a:xfrm>
              <a:off x="4285658" y="2161098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13"/>
            <p:cNvSpPr/>
            <p:nvPr/>
          </p:nvSpPr>
          <p:spPr>
            <a:xfrm>
              <a:off x="4734169" y="2161098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13"/>
            <p:cNvSpPr/>
            <p:nvPr/>
          </p:nvSpPr>
          <p:spPr>
            <a:xfrm>
              <a:off x="5182681" y="2161098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13"/>
            <p:cNvSpPr/>
            <p:nvPr/>
          </p:nvSpPr>
          <p:spPr>
            <a:xfrm>
              <a:off x="5631192" y="2161098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13"/>
            <p:cNvSpPr/>
            <p:nvPr/>
          </p:nvSpPr>
          <p:spPr>
            <a:xfrm>
              <a:off x="6079703" y="2161098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13"/>
            <p:cNvSpPr/>
            <p:nvPr/>
          </p:nvSpPr>
          <p:spPr>
            <a:xfrm>
              <a:off x="6528215" y="2161098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13"/>
            <p:cNvSpPr/>
            <p:nvPr/>
          </p:nvSpPr>
          <p:spPr>
            <a:xfrm>
              <a:off x="6976726" y="2161098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13"/>
            <p:cNvSpPr/>
            <p:nvPr/>
          </p:nvSpPr>
          <p:spPr>
            <a:xfrm>
              <a:off x="7425229" y="2161098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3"/>
            <p:cNvSpPr/>
            <p:nvPr/>
          </p:nvSpPr>
          <p:spPr>
            <a:xfrm>
              <a:off x="7873740" y="2161098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13"/>
            <p:cNvSpPr/>
            <p:nvPr/>
          </p:nvSpPr>
          <p:spPr>
            <a:xfrm>
              <a:off x="8322251" y="2161098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13"/>
            <p:cNvSpPr/>
            <p:nvPr/>
          </p:nvSpPr>
          <p:spPr>
            <a:xfrm>
              <a:off x="8770763" y="2161098"/>
              <a:ext cx="373200" cy="373200"/>
            </a:xfrm>
            <a:prstGeom prst="ellipse">
              <a:avLst/>
            </a:prstGeom>
            <a:solidFill>
              <a:srgbClr val="DEDEDE">
                <a:alpha val="1154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4" name="Google Shape;184;p13"/>
          <p:cNvSpPr/>
          <p:nvPr/>
        </p:nvSpPr>
        <p:spPr>
          <a:xfrm>
            <a:off x="3396590" y="0"/>
            <a:ext cx="3250800" cy="51435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3"/>
          <p:cNvSpPr/>
          <p:nvPr/>
        </p:nvSpPr>
        <p:spPr>
          <a:xfrm>
            <a:off x="0" y="0"/>
            <a:ext cx="34158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3"/>
          <p:cNvSpPr/>
          <p:nvPr/>
        </p:nvSpPr>
        <p:spPr>
          <a:xfrm>
            <a:off x="685175" y="1799775"/>
            <a:ext cx="61200" cy="238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3"/>
          <p:cNvSpPr txBox="1"/>
          <p:nvPr>
            <p:ph type="ctrTitle"/>
          </p:nvPr>
        </p:nvSpPr>
        <p:spPr>
          <a:xfrm>
            <a:off x="992425" y="1799775"/>
            <a:ext cx="3136800" cy="17391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88" name="Google Shape;188;p13"/>
          <p:cNvSpPr txBox="1"/>
          <p:nvPr>
            <p:ph idx="1" type="subTitle"/>
          </p:nvPr>
        </p:nvSpPr>
        <p:spPr>
          <a:xfrm>
            <a:off x="992425" y="3579375"/>
            <a:ext cx="3136800" cy="6075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89" name="Google Shape;189;p13"/>
          <p:cNvSpPr txBox="1"/>
          <p:nvPr>
            <p:ph idx="12" type="sldNum"/>
          </p:nvPr>
        </p:nvSpPr>
        <p:spPr>
          <a:xfrm>
            <a:off x="8472458" y="4706554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Relationship Id="rId4" Type="http://schemas.openxmlformats.org/officeDocument/2006/relationships/image" Target="../media/image5.jpg"/><Relationship Id="rId5" Type="http://schemas.openxmlformats.org/officeDocument/2006/relationships/image" Target="../media/image7.gif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4"/>
          <p:cNvSpPr txBox="1"/>
          <p:nvPr>
            <p:ph type="ctrTitle"/>
          </p:nvPr>
        </p:nvSpPr>
        <p:spPr>
          <a:xfrm>
            <a:off x="992425" y="1799775"/>
            <a:ext cx="3136800" cy="1739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Сила Трения</a:t>
            </a:r>
            <a:endParaRPr/>
          </a:p>
        </p:txBody>
      </p:sp>
      <p:sp>
        <p:nvSpPr>
          <p:cNvPr id="195" name="Google Shape;195;p14"/>
          <p:cNvSpPr txBox="1"/>
          <p:nvPr>
            <p:ph idx="1" type="subTitle"/>
          </p:nvPr>
        </p:nvSpPr>
        <p:spPr>
          <a:xfrm>
            <a:off x="992425" y="3579375"/>
            <a:ext cx="3136800" cy="60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</a:rPr>
              <a:t>Максименко Дмитрий 10 класс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5"/>
          <p:cNvSpPr txBox="1"/>
          <p:nvPr>
            <p:ph type="title"/>
          </p:nvPr>
        </p:nvSpPr>
        <p:spPr>
          <a:xfrm>
            <a:off x="299100" y="3748450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Сила трения - это сила, возникающая при соприкосновении двух тел и препятствующая их относительному движению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201" name="Google Shape;20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400" y="652250"/>
            <a:ext cx="3505926" cy="191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36875" y="1131332"/>
            <a:ext cx="2164550" cy="144041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Картинки по запросу метеорит" id="203" name="Google Shape;203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890975" y="473600"/>
            <a:ext cx="2887300" cy="209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Причины возникновения</a:t>
            </a:r>
            <a:endParaRPr/>
          </a:p>
        </p:txBody>
      </p:sp>
      <p:sp>
        <p:nvSpPr>
          <p:cNvPr id="209" name="Google Shape;209;p16"/>
          <p:cNvSpPr txBox="1"/>
          <p:nvPr>
            <p:ph idx="1" type="body"/>
          </p:nvPr>
        </p:nvSpPr>
        <p:spPr>
          <a:xfrm>
            <a:off x="387900" y="1260400"/>
            <a:ext cx="3697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Шероховатость поверхности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ru"/>
              <a:t>Межмолекулярное притяжение</a:t>
            </a:r>
            <a:endParaRPr/>
          </a:p>
        </p:txBody>
      </p:sp>
      <p:pic>
        <p:nvPicPr>
          <p:cNvPr descr="Картинки по запросу межмолекулярное притяжение" id="210" name="Google Shape;21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80825" y="2920300"/>
            <a:ext cx="2729300" cy="1421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80825" y="1296525"/>
            <a:ext cx="2729300" cy="156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Виды трения</a:t>
            </a:r>
            <a:endParaRPr/>
          </a:p>
        </p:txBody>
      </p:sp>
      <p:pic>
        <p:nvPicPr>
          <p:cNvPr id="217" name="Google Shape;21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2550" y="1357125"/>
            <a:ext cx="8753876" cy="272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8"/>
          <p:cNvSpPr txBox="1"/>
          <p:nvPr>
            <p:ph idx="1" type="body"/>
          </p:nvPr>
        </p:nvSpPr>
        <p:spPr>
          <a:xfrm>
            <a:off x="262075" y="1652650"/>
            <a:ext cx="3623400" cy="164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F</a:t>
            </a:r>
            <a:r>
              <a:rPr lang="ru" sz="14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тр</a:t>
            </a:r>
            <a:r>
              <a:rPr lang="ru" sz="240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 = U*N</a:t>
            </a:r>
            <a:endParaRPr sz="240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FFD966"/>
                </a:solidFill>
                <a:latin typeface="Lato"/>
                <a:ea typeface="Lato"/>
                <a:cs typeface="Lato"/>
                <a:sym typeface="Lato"/>
              </a:rPr>
              <a:t>U - Коэффицент трения</a:t>
            </a:r>
            <a:endParaRPr sz="2400">
              <a:solidFill>
                <a:srgbClr val="FFD966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FFD966"/>
                </a:solidFill>
                <a:latin typeface="Lato"/>
                <a:ea typeface="Lato"/>
                <a:cs typeface="Lato"/>
                <a:sym typeface="Lato"/>
              </a:rPr>
              <a:t>N - Cила реакции опоры</a:t>
            </a:r>
            <a:endParaRPr sz="2400">
              <a:solidFill>
                <a:srgbClr val="FFD966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Картинки по запросу сила трения определение" id="223" name="Google Shape;22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07475" y="1024750"/>
            <a:ext cx="4614750" cy="3093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