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7"/>
    <p:sldId id="257" r:id="rId18"/>
    <p:sldId id="258" r:id="rId19"/>
  </p:sldIdLst>
  <p:sldSz cx="18288000" cy="10287000"/>
  <p:notesSz cx="6858000" cy="9144000"/>
  <p:embeddedFontLst>
    <p:embeddedFont>
      <p:font typeface="Open Sans Extra Bold" charset="1" panose="020B0906030804020204"/>
      <p:regular r:id="rId6"/>
    </p:embeddedFont>
    <p:embeddedFont>
      <p:font typeface="Open Sans Extra Bold Italics" charset="1" panose="020B0906030804020204"/>
      <p:regular r:id="rId7"/>
    </p:embeddedFont>
    <p:embeddedFont>
      <p:font typeface="Arimo" charset="1" panose="020B0604020202020204"/>
      <p:regular r:id="rId8"/>
    </p:embeddedFont>
    <p:embeddedFont>
      <p:font typeface="Arimo Bold" charset="1" panose="020B0704020202020204"/>
      <p:regular r:id="rId9"/>
    </p:embeddedFont>
    <p:embeddedFont>
      <p:font typeface="Arimo Italics" charset="1" panose="020B0604020202090204"/>
      <p:regular r:id="rId10"/>
    </p:embeddedFont>
    <p:embeddedFont>
      <p:font typeface="Arimo Bold Italics" charset="1" panose="020B0704020202090204"/>
      <p:regular r:id="rId11"/>
    </p:embeddedFont>
    <p:embeddedFont>
      <p:font typeface="League Spartan" charset="1" panose="00000800000000000000"/>
      <p:regular r:id="rId12"/>
    </p:embeddedFont>
    <p:embeddedFont>
      <p:font typeface="Roboto" charset="1" panose="02000000000000000000"/>
      <p:regular r:id="rId13"/>
    </p:embeddedFont>
    <p:embeddedFont>
      <p:font typeface="Roboto Bold" charset="1" panose="02000000000000000000"/>
      <p:regular r:id="rId14"/>
    </p:embeddedFont>
    <p:embeddedFont>
      <p:font typeface="Roboto Italics" charset="1" panose="02000000000000000000"/>
      <p:regular r:id="rId15"/>
    </p:embeddedFont>
    <p:embeddedFont>
      <p:font typeface="Roboto Bold Italics" charset="1" panose="0200000000000000000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slides/slide1.xml" Type="http://schemas.openxmlformats.org/officeDocument/2006/relationships/slide"/><Relationship Id="rId18" Target="slides/slide2.xml" Type="http://schemas.openxmlformats.org/officeDocument/2006/relationships/slide"/><Relationship Id="rId19" Target="slides/slide3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jpe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1.png" Type="http://schemas.openxmlformats.org/officeDocument/2006/relationships/image"/><Relationship Id="rId4" Target="../media/image4.png" Type="http://schemas.openxmlformats.org/officeDocument/2006/relationships/image"/><Relationship Id="rId5" Target="../media/image7.png" Type="http://schemas.openxmlformats.org/officeDocument/2006/relationships/image"/><Relationship Id="rId6" Target="../media/image9.png" Type="http://schemas.openxmlformats.org/officeDocument/2006/relationships/image"/><Relationship Id="rId7" Target="../media/image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10.png" Type="http://schemas.openxmlformats.org/officeDocument/2006/relationships/image"/><Relationship Id="rId5" Target="../media/image11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546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361816" y="8306739"/>
            <a:ext cx="1897484" cy="1061551"/>
            <a:chOff x="0" y="0"/>
            <a:chExt cx="726425" cy="406400"/>
          </a:xfrm>
        </p:grpSpPr>
        <p:sp>
          <p:nvSpPr>
            <p:cNvPr name="Freeform 3" id="3"/>
            <p:cNvSpPr/>
            <p:nvPr/>
          </p:nvSpPr>
          <p:spPr>
            <a:xfrm>
              <a:off x="17780" y="22860"/>
              <a:ext cx="701026" cy="360680"/>
            </a:xfrm>
            <a:custGeom>
              <a:avLst/>
              <a:gdLst/>
              <a:ahLst/>
              <a:cxnLst/>
              <a:rect r="r" b="b" t="t" l="l"/>
              <a:pathLst>
                <a:path h="360680" w="701026">
                  <a:moveTo>
                    <a:pt x="701026" y="180340"/>
                  </a:moveTo>
                  <a:cubicBezTo>
                    <a:pt x="701026" y="81280"/>
                    <a:pt x="621016" y="0"/>
                    <a:pt x="520686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520685" y="360680"/>
                  </a:lnTo>
                  <a:cubicBezTo>
                    <a:pt x="619745" y="360680"/>
                    <a:pt x="701025" y="279400"/>
                    <a:pt x="701025" y="180340"/>
                  </a:cubicBezTo>
                  <a:close/>
                </a:path>
              </a:pathLst>
            </a:custGeom>
            <a:solidFill>
              <a:srgbClr val="F8F4EB">
                <a:alpha val="7843"/>
              </a:srgbClr>
            </a:solidFill>
          </p:spPr>
        </p:sp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6358183" y="8449615"/>
            <a:ext cx="775800" cy="7758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6473625" y="8565057"/>
            <a:ext cx="544916" cy="544916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-5400000">
            <a:off x="-1901037" y="2756416"/>
            <a:ext cx="7604147" cy="3802074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6852951" y="1719439"/>
            <a:ext cx="2041300" cy="2041300"/>
          </a:xfrm>
          <a:prstGeom prst="rect">
            <a:avLst/>
          </a:prstGeom>
        </p:spPr>
      </p:pic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891171" y="2475239"/>
            <a:ext cx="7823601" cy="4487523"/>
            <a:chOff x="0" y="0"/>
            <a:chExt cx="7981950" cy="4578350"/>
          </a:xfrm>
        </p:grpSpPr>
        <p:sp>
          <p:nvSpPr>
            <p:cNvPr name="Freeform 9" id="9"/>
            <p:cNvSpPr/>
            <p:nvPr/>
          </p:nvSpPr>
          <p:spPr>
            <a:xfrm>
              <a:off x="765810" y="21590"/>
              <a:ext cx="6451600" cy="4326890"/>
            </a:xfrm>
            <a:custGeom>
              <a:avLst/>
              <a:gdLst/>
              <a:ahLst/>
              <a:cxnLst/>
              <a:rect r="r" b="b" t="t" l="l"/>
              <a:pathLst>
                <a:path h="4326890" w="6451600">
                  <a:moveTo>
                    <a:pt x="6224270" y="0"/>
                  </a:moveTo>
                  <a:lnTo>
                    <a:pt x="226060" y="0"/>
                  </a:lnTo>
                  <a:cubicBezTo>
                    <a:pt x="101600" y="0"/>
                    <a:pt x="0" y="101600"/>
                    <a:pt x="0" y="226060"/>
                  </a:cubicBezTo>
                  <a:lnTo>
                    <a:pt x="0" y="4326890"/>
                  </a:lnTo>
                  <a:lnTo>
                    <a:pt x="6451601" y="4326890"/>
                  </a:lnTo>
                  <a:lnTo>
                    <a:pt x="6451601" y="226060"/>
                  </a:lnTo>
                  <a:cubicBezTo>
                    <a:pt x="6450331" y="101600"/>
                    <a:pt x="6348731" y="0"/>
                    <a:pt x="6224270" y="0"/>
                  </a:cubicBezTo>
                  <a:close/>
                  <a:moveTo>
                    <a:pt x="6252210" y="4043680"/>
                  </a:moveTo>
                  <a:lnTo>
                    <a:pt x="196851" y="4043680"/>
                  </a:lnTo>
                  <a:lnTo>
                    <a:pt x="196851" y="255270"/>
                  </a:lnTo>
                  <a:lnTo>
                    <a:pt x="6252210" y="255270"/>
                  </a:lnTo>
                  <a:lnTo>
                    <a:pt x="6252210" y="404368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10" id="10"/>
            <p:cNvSpPr/>
            <p:nvPr/>
          </p:nvSpPr>
          <p:spPr>
            <a:xfrm>
              <a:off x="0" y="0"/>
              <a:ext cx="7981950" cy="4542790"/>
            </a:xfrm>
            <a:custGeom>
              <a:avLst/>
              <a:gdLst/>
              <a:ahLst/>
              <a:cxnLst/>
              <a:rect r="r" b="b" t="t" l="l"/>
              <a:pathLst>
                <a:path h="4542790" w="7981950">
                  <a:moveTo>
                    <a:pt x="7239000" y="4348480"/>
                  </a:moveTo>
                  <a:lnTo>
                    <a:pt x="7239000" y="243840"/>
                  </a:lnTo>
                  <a:cubicBezTo>
                    <a:pt x="7239000" y="109220"/>
                    <a:pt x="7129780" y="0"/>
                    <a:pt x="6995160" y="0"/>
                  </a:cubicBezTo>
                  <a:lnTo>
                    <a:pt x="985520" y="0"/>
                  </a:lnTo>
                  <a:cubicBezTo>
                    <a:pt x="852170" y="0"/>
                    <a:pt x="742950" y="109220"/>
                    <a:pt x="742950" y="243840"/>
                  </a:cubicBezTo>
                  <a:lnTo>
                    <a:pt x="742950" y="4349750"/>
                  </a:lnTo>
                  <a:lnTo>
                    <a:pt x="0" y="4349750"/>
                  </a:lnTo>
                  <a:lnTo>
                    <a:pt x="0" y="4447540"/>
                  </a:lnTo>
                  <a:cubicBezTo>
                    <a:pt x="0" y="4500880"/>
                    <a:pt x="43180" y="4542790"/>
                    <a:pt x="95250" y="4542790"/>
                  </a:cubicBezTo>
                  <a:lnTo>
                    <a:pt x="7886700" y="4542790"/>
                  </a:lnTo>
                  <a:cubicBezTo>
                    <a:pt x="7940040" y="4542790"/>
                    <a:pt x="7981950" y="4499610"/>
                    <a:pt x="7981950" y="4447540"/>
                  </a:cubicBezTo>
                  <a:lnTo>
                    <a:pt x="7981950" y="4349750"/>
                  </a:lnTo>
                  <a:lnTo>
                    <a:pt x="7239000" y="4349750"/>
                  </a:lnTo>
                  <a:close/>
                  <a:moveTo>
                    <a:pt x="4519930" y="4348480"/>
                  </a:moveTo>
                  <a:lnTo>
                    <a:pt x="4519930" y="4349750"/>
                  </a:lnTo>
                  <a:cubicBezTo>
                    <a:pt x="4519930" y="4403090"/>
                    <a:pt x="4476750" y="4445000"/>
                    <a:pt x="4424680" y="4445000"/>
                  </a:cubicBezTo>
                  <a:lnTo>
                    <a:pt x="3557270" y="4445000"/>
                  </a:lnTo>
                  <a:cubicBezTo>
                    <a:pt x="3503930" y="4445000"/>
                    <a:pt x="3462020" y="4401820"/>
                    <a:pt x="3462020" y="4349750"/>
                  </a:cubicBezTo>
                  <a:lnTo>
                    <a:pt x="3462020" y="4348480"/>
                  </a:lnTo>
                  <a:lnTo>
                    <a:pt x="765810" y="4348480"/>
                  </a:lnTo>
                  <a:lnTo>
                    <a:pt x="765810" y="247650"/>
                  </a:lnTo>
                  <a:cubicBezTo>
                    <a:pt x="765810" y="123190"/>
                    <a:pt x="867410" y="21590"/>
                    <a:pt x="991870" y="21590"/>
                  </a:cubicBezTo>
                  <a:lnTo>
                    <a:pt x="6990080" y="21590"/>
                  </a:lnTo>
                  <a:cubicBezTo>
                    <a:pt x="7114539" y="21590"/>
                    <a:pt x="7216139" y="123190"/>
                    <a:pt x="7216139" y="247650"/>
                  </a:cubicBezTo>
                  <a:lnTo>
                    <a:pt x="7216139" y="4348480"/>
                  </a:lnTo>
                  <a:lnTo>
                    <a:pt x="4519930" y="4348480"/>
                  </a:lnTo>
                  <a:close/>
                </a:path>
              </a:pathLst>
            </a:custGeom>
            <a:solidFill>
              <a:srgbClr val="969696"/>
            </a:solidFill>
          </p:spPr>
        </p:sp>
        <p:sp>
          <p:nvSpPr>
            <p:cNvPr name="Freeform 11" id="11"/>
            <p:cNvSpPr/>
            <p:nvPr/>
          </p:nvSpPr>
          <p:spPr>
            <a:xfrm>
              <a:off x="3460750" y="4349750"/>
              <a:ext cx="1059180" cy="96520"/>
            </a:xfrm>
            <a:custGeom>
              <a:avLst/>
              <a:gdLst/>
              <a:ahLst/>
              <a:cxnLst/>
              <a:rect r="r" b="b" t="t" l="l"/>
              <a:pathLst>
                <a:path h="96520" w="1059180">
                  <a:moveTo>
                    <a:pt x="96520" y="96520"/>
                  </a:moveTo>
                  <a:lnTo>
                    <a:pt x="963930" y="96520"/>
                  </a:lnTo>
                  <a:cubicBezTo>
                    <a:pt x="1017270" y="96520"/>
                    <a:pt x="1059180" y="53340"/>
                    <a:pt x="1059180" y="1270"/>
                  </a:cubicBezTo>
                  <a:lnTo>
                    <a:pt x="1059180" y="0"/>
                  </a:lnTo>
                  <a:lnTo>
                    <a:pt x="0" y="0"/>
                  </a:lnTo>
                  <a:lnTo>
                    <a:pt x="0" y="1270"/>
                  </a:lnTo>
                  <a:cubicBezTo>
                    <a:pt x="0" y="53340"/>
                    <a:pt x="43180" y="96520"/>
                    <a:pt x="96520" y="96520"/>
                  </a:cubicBezTo>
                  <a:close/>
                </a:path>
              </a:pathLst>
            </a:custGeom>
            <a:solidFill>
              <a:srgbClr val="727171"/>
            </a:solidFill>
          </p:spPr>
        </p:sp>
        <p:sp>
          <p:nvSpPr>
            <p:cNvPr name="Freeform 12" id="12"/>
            <p:cNvSpPr/>
            <p:nvPr/>
          </p:nvSpPr>
          <p:spPr>
            <a:xfrm>
              <a:off x="163830" y="4542790"/>
              <a:ext cx="7654290" cy="35560"/>
            </a:xfrm>
            <a:custGeom>
              <a:avLst/>
              <a:gdLst/>
              <a:ahLst/>
              <a:cxnLst/>
              <a:rect r="r" b="b" t="t" l="l"/>
              <a:pathLst>
                <a:path h="35560" w="7654290">
                  <a:moveTo>
                    <a:pt x="0" y="0"/>
                  </a:moveTo>
                  <a:cubicBezTo>
                    <a:pt x="0" y="20320"/>
                    <a:pt x="16510" y="35560"/>
                    <a:pt x="35560" y="35560"/>
                  </a:cubicBezTo>
                  <a:lnTo>
                    <a:pt x="7618730" y="35560"/>
                  </a:lnTo>
                  <a:cubicBezTo>
                    <a:pt x="7639050" y="35560"/>
                    <a:pt x="7654290" y="19050"/>
                    <a:pt x="765429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27171"/>
            </a:solidFill>
          </p:spPr>
        </p:sp>
        <p:sp>
          <p:nvSpPr>
            <p:cNvPr name="Freeform 13" id="13"/>
            <p:cNvSpPr/>
            <p:nvPr/>
          </p:nvSpPr>
          <p:spPr>
            <a:xfrm>
              <a:off x="962660" y="276860"/>
              <a:ext cx="6055360" cy="3789680"/>
            </a:xfrm>
            <a:custGeom>
              <a:avLst/>
              <a:gdLst/>
              <a:ahLst/>
              <a:cxnLst/>
              <a:rect r="r" b="b" t="t" l="l"/>
              <a:pathLst>
                <a:path h="3789680" w="6055360">
                  <a:moveTo>
                    <a:pt x="0" y="0"/>
                  </a:moveTo>
                  <a:lnTo>
                    <a:pt x="6055360" y="0"/>
                  </a:lnTo>
                  <a:lnTo>
                    <a:pt x="6055360" y="3789680"/>
                  </a:lnTo>
                  <a:lnTo>
                    <a:pt x="0" y="3789680"/>
                  </a:lnTo>
                  <a:close/>
                </a:path>
              </a:pathLst>
            </a:custGeom>
            <a:blipFill>
              <a:blip r:embed="rId6"/>
              <a:stretch>
                <a:fillRect l="12009" r="12025" t="6047" b="11178"/>
              </a:stretch>
            </a:blipFill>
          </p:spPr>
        </p:sp>
      </p:grpSp>
      <p:pic>
        <p:nvPicPr>
          <p:cNvPr name="Picture 14" id="14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5468513" y="8071627"/>
            <a:ext cx="755975" cy="755975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8"/>
          <a:srcRect l="0" t="0" r="0" b="0"/>
          <a:stretch>
            <a:fillRect/>
          </a:stretch>
        </p:blipFill>
        <p:spPr>
          <a:xfrm flipH="false" flipV="false" rot="-10800000">
            <a:off x="2498862" y="9508565"/>
            <a:ext cx="1556869" cy="778435"/>
          </a:xfrm>
          <a:prstGeom prst="rect">
            <a:avLst/>
          </a:prstGeom>
        </p:spPr>
      </p:pic>
      <p:grpSp>
        <p:nvGrpSpPr>
          <p:cNvPr name="Group 16" id="16"/>
          <p:cNvGrpSpPr/>
          <p:nvPr/>
        </p:nvGrpSpPr>
        <p:grpSpPr>
          <a:xfrm rot="0">
            <a:off x="10754080" y="2313330"/>
            <a:ext cx="5992003" cy="4811341"/>
            <a:chOff x="0" y="0"/>
            <a:chExt cx="7989337" cy="6415121"/>
          </a:xfrm>
        </p:grpSpPr>
        <p:sp>
          <p:nvSpPr>
            <p:cNvPr name="TextBox 17" id="17"/>
            <p:cNvSpPr txBox="true"/>
            <p:nvPr/>
          </p:nvSpPr>
          <p:spPr>
            <a:xfrm rot="0">
              <a:off x="0" y="-57150"/>
              <a:ext cx="7989337" cy="10583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6500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4999" spc="-49">
                  <a:solidFill>
                    <a:srgbClr val="F8F4EB"/>
                  </a:solidFill>
                  <a:latin typeface="League Spartan Bold"/>
                </a:rPr>
                <a:t>18 декабря 2019 г</a:t>
              </a:r>
            </a:p>
          </p:txBody>
        </p:sp>
        <p:sp>
          <p:nvSpPr>
            <p:cNvPr name="TextBox 18" id="18"/>
            <p:cNvSpPr txBox="true"/>
            <p:nvPr/>
          </p:nvSpPr>
          <p:spPr>
            <a:xfrm rot="0">
              <a:off x="0" y="1441995"/>
              <a:ext cx="7989337" cy="497312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5964"/>
                </a:lnSpc>
                <a:buFont typeface="Arial"/>
                <a:buChar char="•"/>
              </a:pPr>
              <a:r>
                <a:rPr lang="en-US" sz="4200">
                  <a:solidFill>
                    <a:srgbClr val="F8F4EB"/>
                  </a:solidFill>
                  <a:latin typeface="Roboto"/>
                </a:rPr>
                <a:t>Солнце до 18 декабря движется по созвездию Змееносца, а затем переходит в созвездие Стрельца</a:t>
              </a:r>
            </a:p>
          </p:txBody>
        </p:sp>
      </p:grpSp>
      <p:sp>
        <p:nvSpPr>
          <p:cNvPr name="TextBox 19" id="19"/>
          <p:cNvSpPr txBox="true"/>
          <p:nvPr/>
        </p:nvSpPr>
        <p:spPr>
          <a:xfrm rot="0">
            <a:off x="6852951" y="276259"/>
            <a:ext cx="3237161" cy="10915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09"/>
              </a:lnSpc>
              <a:spcBef>
                <a:spcPct val="0"/>
              </a:spcBef>
            </a:pPr>
            <a:r>
              <a:rPr lang="en-US" sz="3150">
                <a:solidFill>
                  <a:srgbClr val="FFFFFF"/>
                </a:solidFill>
                <a:latin typeface="Open Sans Extra Bold"/>
              </a:rPr>
              <a:t>методист.сайт</a:t>
            </a:r>
          </a:p>
          <a:p>
            <a:pPr algn="ctr">
              <a:lnSpc>
                <a:spcPts val="4409"/>
              </a:lnSpc>
              <a:spcBef>
                <a:spcPct val="0"/>
              </a:spcBef>
            </a:pPr>
          </a:p>
        </p:txBody>
      </p:sp>
      <p:grpSp>
        <p:nvGrpSpPr>
          <p:cNvPr name="Group 20" id="20"/>
          <p:cNvGrpSpPr/>
          <p:nvPr/>
        </p:nvGrpSpPr>
        <p:grpSpPr>
          <a:xfrm rot="0">
            <a:off x="6143022" y="77139"/>
            <a:ext cx="5143500" cy="1290685"/>
            <a:chOff x="0" y="0"/>
            <a:chExt cx="4006850" cy="1005460"/>
          </a:xfrm>
        </p:grpSpPr>
        <p:sp>
          <p:nvSpPr>
            <p:cNvPr name="Freeform 21" id="21"/>
            <p:cNvSpPr/>
            <p:nvPr/>
          </p:nvSpPr>
          <p:spPr>
            <a:xfrm>
              <a:off x="0" y="0"/>
              <a:ext cx="4006850" cy="1005460"/>
            </a:xfrm>
            <a:custGeom>
              <a:avLst/>
              <a:gdLst/>
              <a:ahLst/>
              <a:cxnLst/>
              <a:rect r="r" b="b" t="t" l="l"/>
              <a:pathLst>
                <a:path h="1005460" w="4006850">
                  <a:moveTo>
                    <a:pt x="60960" y="60960"/>
                  </a:moveTo>
                  <a:lnTo>
                    <a:pt x="509270" y="60960"/>
                  </a:lnTo>
                  <a:lnTo>
                    <a:pt x="509270" y="0"/>
                  </a:lnTo>
                  <a:lnTo>
                    <a:pt x="0" y="0"/>
                  </a:lnTo>
                  <a:lnTo>
                    <a:pt x="0" y="292329"/>
                  </a:lnTo>
                  <a:lnTo>
                    <a:pt x="60960" y="292329"/>
                  </a:lnTo>
                  <a:cubicBezTo>
                    <a:pt x="60960" y="292329"/>
                    <a:pt x="60960" y="60960"/>
                    <a:pt x="60960" y="60960"/>
                  </a:cubicBezTo>
                  <a:close/>
                  <a:moveTo>
                    <a:pt x="157480" y="157480"/>
                  </a:moveTo>
                  <a:lnTo>
                    <a:pt x="510540" y="157480"/>
                  </a:lnTo>
                  <a:lnTo>
                    <a:pt x="510540" y="140970"/>
                  </a:lnTo>
                  <a:lnTo>
                    <a:pt x="142240" y="140970"/>
                  </a:lnTo>
                  <a:lnTo>
                    <a:pt x="142240" y="292329"/>
                  </a:lnTo>
                  <a:lnTo>
                    <a:pt x="158750" y="292329"/>
                  </a:lnTo>
                  <a:cubicBezTo>
                    <a:pt x="158750" y="292329"/>
                    <a:pt x="157480" y="157480"/>
                    <a:pt x="157480" y="157480"/>
                  </a:cubicBezTo>
                  <a:close/>
                  <a:moveTo>
                    <a:pt x="0" y="292329"/>
                  </a:moveTo>
                  <a:lnTo>
                    <a:pt x="60960" y="292329"/>
                  </a:lnTo>
                  <a:lnTo>
                    <a:pt x="60960" y="625034"/>
                  </a:lnTo>
                  <a:lnTo>
                    <a:pt x="0" y="625034"/>
                  </a:lnTo>
                  <a:lnTo>
                    <a:pt x="0" y="292329"/>
                  </a:lnTo>
                  <a:close/>
                  <a:moveTo>
                    <a:pt x="140970" y="292329"/>
                  </a:moveTo>
                  <a:lnTo>
                    <a:pt x="157480" y="292329"/>
                  </a:lnTo>
                  <a:lnTo>
                    <a:pt x="157480" y="625034"/>
                  </a:lnTo>
                  <a:lnTo>
                    <a:pt x="140970" y="625034"/>
                  </a:lnTo>
                  <a:lnTo>
                    <a:pt x="140970" y="292329"/>
                  </a:lnTo>
                  <a:close/>
                  <a:moveTo>
                    <a:pt x="60960" y="944500"/>
                  </a:moveTo>
                  <a:lnTo>
                    <a:pt x="60960" y="625034"/>
                  </a:lnTo>
                  <a:lnTo>
                    <a:pt x="0" y="625034"/>
                  </a:lnTo>
                  <a:lnTo>
                    <a:pt x="0" y="1005460"/>
                  </a:lnTo>
                  <a:lnTo>
                    <a:pt x="509270" y="1005460"/>
                  </a:lnTo>
                  <a:lnTo>
                    <a:pt x="509270" y="944500"/>
                  </a:lnTo>
                  <a:cubicBezTo>
                    <a:pt x="509270" y="944500"/>
                    <a:pt x="60960" y="944500"/>
                    <a:pt x="60960" y="944500"/>
                  </a:cubicBezTo>
                  <a:close/>
                  <a:moveTo>
                    <a:pt x="157480" y="847980"/>
                  </a:moveTo>
                  <a:lnTo>
                    <a:pt x="157480" y="625034"/>
                  </a:lnTo>
                  <a:lnTo>
                    <a:pt x="140970" y="625034"/>
                  </a:lnTo>
                  <a:lnTo>
                    <a:pt x="140970" y="863220"/>
                  </a:lnTo>
                  <a:lnTo>
                    <a:pt x="509270" y="863220"/>
                  </a:lnTo>
                  <a:lnTo>
                    <a:pt x="509270" y="846710"/>
                  </a:lnTo>
                  <a:lnTo>
                    <a:pt x="157480" y="846710"/>
                  </a:lnTo>
                  <a:cubicBezTo>
                    <a:pt x="157480" y="846709"/>
                    <a:pt x="157480" y="847980"/>
                    <a:pt x="157480" y="847980"/>
                  </a:cubicBezTo>
                  <a:close/>
                  <a:moveTo>
                    <a:pt x="509270" y="944500"/>
                  </a:moveTo>
                  <a:lnTo>
                    <a:pt x="3522980" y="944500"/>
                  </a:lnTo>
                  <a:lnTo>
                    <a:pt x="3522980" y="1005460"/>
                  </a:lnTo>
                  <a:lnTo>
                    <a:pt x="509270" y="1005460"/>
                  </a:lnTo>
                  <a:cubicBezTo>
                    <a:pt x="509270" y="1005459"/>
                    <a:pt x="509270" y="944500"/>
                    <a:pt x="509270" y="944500"/>
                  </a:cubicBezTo>
                  <a:close/>
                  <a:moveTo>
                    <a:pt x="509270" y="847980"/>
                  </a:moveTo>
                  <a:lnTo>
                    <a:pt x="3522980" y="847980"/>
                  </a:lnTo>
                  <a:lnTo>
                    <a:pt x="3522980" y="864490"/>
                  </a:lnTo>
                  <a:lnTo>
                    <a:pt x="509270" y="864490"/>
                  </a:lnTo>
                  <a:cubicBezTo>
                    <a:pt x="509270" y="864490"/>
                    <a:pt x="509270" y="847980"/>
                    <a:pt x="509270" y="847980"/>
                  </a:cubicBezTo>
                  <a:close/>
                  <a:moveTo>
                    <a:pt x="4006850" y="625034"/>
                  </a:moveTo>
                  <a:lnTo>
                    <a:pt x="3945890" y="625034"/>
                  </a:lnTo>
                  <a:lnTo>
                    <a:pt x="3945890" y="944500"/>
                  </a:lnTo>
                  <a:lnTo>
                    <a:pt x="3522980" y="944500"/>
                  </a:lnTo>
                  <a:lnTo>
                    <a:pt x="3522980" y="1005460"/>
                  </a:lnTo>
                  <a:lnTo>
                    <a:pt x="4006850" y="1005460"/>
                  </a:lnTo>
                  <a:lnTo>
                    <a:pt x="4006850" y="625034"/>
                  </a:lnTo>
                  <a:lnTo>
                    <a:pt x="4006850" y="625034"/>
                  </a:lnTo>
                  <a:close/>
                  <a:moveTo>
                    <a:pt x="3850640" y="847980"/>
                  </a:moveTo>
                  <a:lnTo>
                    <a:pt x="3524250" y="847980"/>
                  </a:lnTo>
                  <a:lnTo>
                    <a:pt x="3524250" y="864490"/>
                  </a:lnTo>
                  <a:lnTo>
                    <a:pt x="3867150" y="864490"/>
                  </a:lnTo>
                  <a:lnTo>
                    <a:pt x="3867150" y="625115"/>
                  </a:lnTo>
                  <a:lnTo>
                    <a:pt x="3850640" y="625115"/>
                  </a:lnTo>
                  <a:lnTo>
                    <a:pt x="3850640" y="847980"/>
                  </a:lnTo>
                  <a:close/>
                  <a:moveTo>
                    <a:pt x="3945890" y="292329"/>
                  </a:moveTo>
                  <a:lnTo>
                    <a:pt x="4006850" y="292329"/>
                  </a:lnTo>
                  <a:lnTo>
                    <a:pt x="4006850" y="625034"/>
                  </a:lnTo>
                  <a:lnTo>
                    <a:pt x="3945890" y="625034"/>
                  </a:lnTo>
                  <a:lnTo>
                    <a:pt x="3945890" y="292329"/>
                  </a:lnTo>
                  <a:close/>
                  <a:moveTo>
                    <a:pt x="3850640" y="292329"/>
                  </a:moveTo>
                  <a:lnTo>
                    <a:pt x="3867150" y="292329"/>
                  </a:lnTo>
                  <a:lnTo>
                    <a:pt x="3867150" y="625034"/>
                  </a:lnTo>
                  <a:lnTo>
                    <a:pt x="3850640" y="625034"/>
                  </a:lnTo>
                  <a:lnTo>
                    <a:pt x="3850640" y="292329"/>
                  </a:lnTo>
                  <a:close/>
                  <a:moveTo>
                    <a:pt x="3945890" y="60960"/>
                  </a:moveTo>
                  <a:lnTo>
                    <a:pt x="3945890" y="292329"/>
                  </a:lnTo>
                  <a:lnTo>
                    <a:pt x="4006850" y="292329"/>
                  </a:lnTo>
                  <a:lnTo>
                    <a:pt x="4006850" y="0"/>
                  </a:lnTo>
                  <a:lnTo>
                    <a:pt x="3522980" y="0"/>
                  </a:lnTo>
                  <a:lnTo>
                    <a:pt x="3522980" y="60960"/>
                  </a:lnTo>
                  <a:lnTo>
                    <a:pt x="3945890" y="60960"/>
                  </a:lnTo>
                  <a:lnTo>
                    <a:pt x="3945890" y="60960"/>
                  </a:lnTo>
                  <a:close/>
                  <a:moveTo>
                    <a:pt x="3524250" y="140970"/>
                  </a:moveTo>
                  <a:lnTo>
                    <a:pt x="3524250" y="157480"/>
                  </a:lnTo>
                  <a:lnTo>
                    <a:pt x="3850640" y="157480"/>
                  </a:lnTo>
                  <a:lnTo>
                    <a:pt x="3850640" y="292329"/>
                  </a:lnTo>
                  <a:lnTo>
                    <a:pt x="3867150" y="292329"/>
                  </a:lnTo>
                  <a:lnTo>
                    <a:pt x="3867150" y="140970"/>
                  </a:lnTo>
                  <a:cubicBezTo>
                    <a:pt x="3867150" y="140970"/>
                    <a:pt x="3524250" y="140970"/>
                    <a:pt x="3524250" y="140970"/>
                  </a:cubicBezTo>
                  <a:close/>
                  <a:moveTo>
                    <a:pt x="509270" y="0"/>
                  </a:moveTo>
                  <a:lnTo>
                    <a:pt x="3522980" y="0"/>
                  </a:lnTo>
                  <a:lnTo>
                    <a:pt x="3522980" y="60960"/>
                  </a:lnTo>
                  <a:lnTo>
                    <a:pt x="509270" y="60960"/>
                  </a:lnTo>
                  <a:lnTo>
                    <a:pt x="509270" y="0"/>
                  </a:lnTo>
                  <a:lnTo>
                    <a:pt x="509270" y="0"/>
                  </a:lnTo>
                  <a:close/>
                  <a:moveTo>
                    <a:pt x="509270" y="140970"/>
                  </a:moveTo>
                  <a:lnTo>
                    <a:pt x="3522980" y="140970"/>
                  </a:lnTo>
                  <a:lnTo>
                    <a:pt x="3522980" y="157480"/>
                  </a:lnTo>
                  <a:lnTo>
                    <a:pt x="509270" y="157480"/>
                  </a:lnTo>
                  <a:lnTo>
                    <a:pt x="509270" y="140970"/>
                  </a:lnTo>
                  <a:lnTo>
                    <a:pt x="509270" y="140970"/>
                  </a:lnTo>
                  <a:close/>
                </a:path>
              </a:pathLst>
            </a:custGeom>
            <a:solidFill>
              <a:srgbClr val="C7D0D8"/>
            </a:solidFill>
          </p:spPr>
        </p:sp>
      </p:grpSp>
      <p:sp>
        <p:nvSpPr>
          <p:cNvPr name="TextBox 22" id="22"/>
          <p:cNvSpPr txBox="true"/>
          <p:nvPr/>
        </p:nvSpPr>
        <p:spPr>
          <a:xfrm rot="0">
            <a:off x="7305377" y="8240064"/>
            <a:ext cx="5220295" cy="10915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09"/>
              </a:lnSpc>
              <a:spcBef>
                <a:spcPct val="0"/>
              </a:spcBef>
            </a:pPr>
            <a:r>
              <a:rPr lang="en-US" sz="3150">
                <a:solidFill>
                  <a:srgbClr val="FFFFFF"/>
                </a:solidFill>
                <a:latin typeface="Open Sans Extra Bold"/>
              </a:rPr>
              <a:t>календарь астрономии.</a:t>
            </a:r>
          </a:p>
          <a:p>
            <a:pPr algn="ctr">
              <a:lnSpc>
                <a:spcPts val="4409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B0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6313444" y="2772855"/>
            <a:ext cx="1936133" cy="1936133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7990359" y="1970952"/>
            <a:ext cx="518435" cy="518435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1028700" y="836005"/>
            <a:ext cx="5532653" cy="15191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6048"/>
              </a:lnSpc>
              <a:spcBef>
                <a:spcPct val="0"/>
              </a:spcBef>
              <a:buFont typeface="Arial"/>
              <a:buChar char="•"/>
            </a:pPr>
            <a:r>
              <a:rPr lang="en-US" sz="4800">
                <a:solidFill>
                  <a:srgbClr val="454699"/>
                </a:solidFill>
                <a:latin typeface="League Spartan Bold"/>
              </a:rPr>
              <a:t>КАЛЕНДАРЬ АСТРОНОМИИ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1028700" y="3492370"/>
            <a:ext cx="8115300" cy="3985695"/>
            <a:chOff x="0" y="0"/>
            <a:chExt cx="2348711" cy="1153530"/>
          </a:xfrm>
        </p:grpSpPr>
        <p:sp>
          <p:nvSpPr>
            <p:cNvPr name="Freeform 6" id="6"/>
            <p:cNvSpPr/>
            <p:nvPr/>
          </p:nvSpPr>
          <p:spPr>
            <a:xfrm>
              <a:off x="0" y="0"/>
              <a:ext cx="2348711" cy="1153530"/>
            </a:xfrm>
            <a:custGeom>
              <a:avLst/>
              <a:gdLst/>
              <a:ahLst/>
              <a:cxnLst/>
              <a:rect r="r" b="b" t="t" l="l"/>
              <a:pathLst>
                <a:path h="1153530" w="2348711">
                  <a:moveTo>
                    <a:pt x="2224251" y="1153530"/>
                  </a:moveTo>
                  <a:lnTo>
                    <a:pt x="124460" y="1153530"/>
                  </a:lnTo>
                  <a:cubicBezTo>
                    <a:pt x="55880" y="1153530"/>
                    <a:pt x="0" y="1097650"/>
                    <a:pt x="0" y="102907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24251" y="0"/>
                  </a:lnTo>
                  <a:cubicBezTo>
                    <a:pt x="2292831" y="0"/>
                    <a:pt x="2348711" y="55880"/>
                    <a:pt x="2348711" y="124460"/>
                  </a:cubicBezTo>
                  <a:lnTo>
                    <a:pt x="2348711" y="1029070"/>
                  </a:lnTo>
                  <a:cubicBezTo>
                    <a:pt x="2348711" y="1097650"/>
                    <a:pt x="2292831" y="1153530"/>
                    <a:pt x="2224251" y="1153530"/>
                  </a:cubicBezTo>
                  <a:close/>
                </a:path>
              </a:pathLst>
            </a:custGeom>
            <a:solidFill>
              <a:srgbClr val="F8F4EB"/>
            </a:solidFill>
          </p:spPr>
        </p:sp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14490951" y="2772855"/>
            <a:ext cx="1936133" cy="1936133"/>
          </a:xfrm>
          <a:prstGeom prst="rect">
            <a:avLst/>
          </a:prstGeom>
        </p:spPr>
      </p:pic>
      <p:grpSp>
        <p:nvGrpSpPr>
          <p:cNvPr name="Group 8" id="8"/>
          <p:cNvGrpSpPr/>
          <p:nvPr/>
        </p:nvGrpSpPr>
        <p:grpSpPr>
          <a:xfrm rot="0">
            <a:off x="9144000" y="3492370"/>
            <a:ext cx="8115300" cy="3985695"/>
            <a:chOff x="0" y="0"/>
            <a:chExt cx="2348711" cy="1153530"/>
          </a:xfrm>
        </p:grpSpPr>
        <p:sp>
          <p:nvSpPr>
            <p:cNvPr name="Freeform 9" id="9"/>
            <p:cNvSpPr/>
            <p:nvPr/>
          </p:nvSpPr>
          <p:spPr>
            <a:xfrm>
              <a:off x="0" y="0"/>
              <a:ext cx="2348711" cy="1153530"/>
            </a:xfrm>
            <a:custGeom>
              <a:avLst/>
              <a:gdLst/>
              <a:ahLst/>
              <a:cxnLst/>
              <a:rect r="r" b="b" t="t" l="l"/>
              <a:pathLst>
                <a:path h="1153530" w="2348711">
                  <a:moveTo>
                    <a:pt x="2224251" y="1153530"/>
                  </a:moveTo>
                  <a:lnTo>
                    <a:pt x="124460" y="1153530"/>
                  </a:lnTo>
                  <a:cubicBezTo>
                    <a:pt x="55880" y="1153530"/>
                    <a:pt x="0" y="1097650"/>
                    <a:pt x="0" y="102907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24251" y="0"/>
                  </a:lnTo>
                  <a:cubicBezTo>
                    <a:pt x="2292831" y="0"/>
                    <a:pt x="2348711" y="55880"/>
                    <a:pt x="2348711" y="124460"/>
                  </a:cubicBezTo>
                  <a:lnTo>
                    <a:pt x="2348711" y="1029070"/>
                  </a:lnTo>
                  <a:cubicBezTo>
                    <a:pt x="2348711" y="1097650"/>
                    <a:pt x="2292831" y="1153530"/>
                    <a:pt x="2224251" y="1153530"/>
                  </a:cubicBezTo>
                  <a:close/>
                </a:path>
              </a:pathLst>
            </a:custGeom>
            <a:solidFill>
              <a:srgbClr val="454699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9779205" y="4082701"/>
            <a:ext cx="6647879" cy="3142414"/>
            <a:chOff x="0" y="0"/>
            <a:chExt cx="8863838" cy="4189885"/>
          </a:xfrm>
        </p:grpSpPr>
        <p:sp>
          <p:nvSpPr>
            <p:cNvPr name="TextBox 11" id="11"/>
            <p:cNvSpPr txBox="true"/>
            <p:nvPr/>
          </p:nvSpPr>
          <p:spPr>
            <a:xfrm rot="0">
              <a:off x="0" y="-47625"/>
              <a:ext cx="8863838" cy="102385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6256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4812" spc="-48">
                  <a:solidFill>
                    <a:srgbClr val="F8F4EB"/>
                  </a:solidFill>
                  <a:latin typeface="League Spartan Bold"/>
                </a:rPr>
                <a:t>венера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0" y="1221534"/>
              <a:ext cx="8863838" cy="296835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553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2502">
                  <a:solidFill>
                    <a:srgbClr val="F8F4EB"/>
                  </a:solidFill>
                  <a:latin typeface="Roboto"/>
                </a:rPr>
                <a:t>Венера движется в одном направлении с Солнцем по созвездию Стрельца, 19 декабря переходя в созвездие Козерога. Планета видна на фоне вечерней зари в виде яркой звезды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601698" y="4326499"/>
            <a:ext cx="6907096" cy="2796708"/>
            <a:chOff x="0" y="0"/>
            <a:chExt cx="9209462" cy="3728944"/>
          </a:xfrm>
        </p:grpSpPr>
        <p:sp>
          <p:nvSpPr>
            <p:cNvPr name="TextBox 14" id="14"/>
            <p:cNvSpPr txBox="true"/>
            <p:nvPr/>
          </p:nvSpPr>
          <p:spPr>
            <a:xfrm rot="0">
              <a:off x="0" y="-57150"/>
              <a:ext cx="9209462" cy="107144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6500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4999" spc="-49">
                  <a:solidFill>
                    <a:srgbClr val="454699"/>
                  </a:solidFill>
                  <a:latin typeface="League Spartan Bold"/>
                </a:rPr>
                <a:t>луна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0" y="1271393"/>
              <a:ext cx="9209462" cy="245755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91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2599">
                  <a:solidFill>
                    <a:srgbClr val="454699"/>
                  </a:solidFill>
                  <a:latin typeface="Roboto"/>
                </a:rPr>
                <a:t>18 декабря (Ф= 0,54-) лунный полудиск перейдет в созвездие Девы, достигнув при этом перигея своей орбиты на расстоянии 370259 км от центра Земли.</a:t>
              </a:r>
            </a:p>
          </p:txBody>
        </p:sp>
      </p:grpSp>
      <p:pic>
        <p:nvPicPr>
          <p:cNvPr name="Picture 16" id="16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-10800000">
            <a:off x="1028700" y="9376292"/>
            <a:ext cx="1821416" cy="910708"/>
          </a:xfrm>
          <a:prstGeom prst="rect">
            <a:avLst/>
          </a:prstGeom>
        </p:spPr>
      </p:pic>
      <p:grpSp>
        <p:nvGrpSpPr>
          <p:cNvPr name="Group 17" id="17"/>
          <p:cNvGrpSpPr/>
          <p:nvPr/>
        </p:nvGrpSpPr>
        <p:grpSpPr>
          <a:xfrm rot="0">
            <a:off x="15361816" y="8306739"/>
            <a:ext cx="1897484" cy="1061551"/>
            <a:chOff x="0" y="0"/>
            <a:chExt cx="726425" cy="406400"/>
          </a:xfrm>
        </p:grpSpPr>
        <p:sp>
          <p:nvSpPr>
            <p:cNvPr name="Freeform 18" id="18"/>
            <p:cNvSpPr/>
            <p:nvPr/>
          </p:nvSpPr>
          <p:spPr>
            <a:xfrm>
              <a:off x="17780" y="22860"/>
              <a:ext cx="701026" cy="360680"/>
            </a:xfrm>
            <a:custGeom>
              <a:avLst/>
              <a:gdLst/>
              <a:ahLst/>
              <a:cxnLst/>
              <a:rect r="r" b="b" t="t" l="l"/>
              <a:pathLst>
                <a:path h="360680" w="701026">
                  <a:moveTo>
                    <a:pt x="701026" y="180340"/>
                  </a:moveTo>
                  <a:cubicBezTo>
                    <a:pt x="701026" y="81280"/>
                    <a:pt x="621016" y="0"/>
                    <a:pt x="520686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520685" y="360680"/>
                  </a:lnTo>
                  <a:cubicBezTo>
                    <a:pt x="619745" y="360680"/>
                    <a:pt x="701025" y="279400"/>
                    <a:pt x="701025" y="180340"/>
                  </a:cubicBezTo>
                  <a:close/>
                </a:path>
              </a:pathLst>
            </a:custGeom>
            <a:solidFill>
              <a:srgbClr val="454699">
                <a:alpha val="7843"/>
              </a:srgbClr>
            </a:solid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16358183" y="8449615"/>
            <a:ext cx="775800" cy="775800"/>
            <a:chOff x="0" y="0"/>
            <a:chExt cx="1034400" cy="1034400"/>
          </a:xfrm>
        </p:grpSpPr>
        <p:pic>
          <p:nvPicPr>
            <p:cNvPr name="Picture 20" id="20"/>
            <p:cNvPicPr>
              <a:picLocks noChangeAspect="true"/>
            </p:cNvPicPr>
            <p:nvPr/>
          </p:nvPicPr>
          <p:blipFill>
            <a:blip r:embed="rId6"/>
            <a:srcRect l="0" t="0" r="0" b="0"/>
            <a:stretch>
              <a:fillRect/>
            </a:stretch>
          </p:blipFill>
          <p:spPr>
            <a:xfrm flipH="false" flipV="false" rot="0">
              <a:off x="0" y="0"/>
              <a:ext cx="1034400" cy="1034400"/>
            </a:xfrm>
            <a:prstGeom prst="rect">
              <a:avLst/>
            </a:prstGeom>
          </p:spPr>
        </p:pic>
        <p:pic>
          <p:nvPicPr>
            <p:cNvPr name="Picture 21" id="21"/>
            <p:cNvPicPr>
              <a:picLocks noChangeAspect="true"/>
            </p:cNvPicPr>
            <p:nvPr/>
          </p:nvPicPr>
          <p:blipFill>
            <a:blip r:embed="rId7"/>
            <a:srcRect l="0" t="0" r="0" b="0"/>
            <a:stretch>
              <a:fillRect/>
            </a:stretch>
          </p:blipFill>
          <p:spPr>
            <a:xfrm flipH="false" flipV="false" rot="0">
              <a:off x="153923" y="153923"/>
              <a:ext cx="726554" cy="726554"/>
            </a:xfrm>
            <a:prstGeom prst="rect">
              <a:avLst/>
            </a:prstGeom>
          </p:spPr>
        </p:pic>
      </p:grpSp>
      <p:pic>
        <p:nvPicPr>
          <p:cNvPr name="Picture 22" id="22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16167867" y="1970952"/>
            <a:ext cx="518435" cy="518435"/>
          </a:xfrm>
          <a:prstGeom prst="rect">
            <a:avLst/>
          </a:prstGeom>
        </p:spPr>
      </p:pic>
      <p:sp>
        <p:nvSpPr>
          <p:cNvPr name="TextBox 23" id="23"/>
          <p:cNvSpPr txBox="true"/>
          <p:nvPr/>
        </p:nvSpPr>
        <p:spPr>
          <a:xfrm rot="0">
            <a:off x="5166164" y="7782145"/>
            <a:ext cx="11001703" cy="20726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454699"/>
                </a:solidFill>
                <a:latin typeface="Open Sans Extra Bold"/>
              </a:rPr>
              <a:t>Венера (m= - 4.6) ярчайшей звездой сияет на вечернем небе на юго-западе невысоко над горизонтом в созвездии Стрельца, после 20 декабря – в Козероге. К концу месяца её видимость улучшается – она видна более трех часов, заходя за горизонт около восьми вечера.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4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0" y="8373346"/>
            <a:ext cx="18288000" cy="1913654"/>
          </a:xfrm>
          <a:prstGeom prst="rect">
            <a:avLst/>
          </a:prstGeom>
          <a:solidFill>
            <a:srgbClr val="E8B0E4"/>
          </a:solidFill>
        </p:spPr>
      </p:sp>
      <p:grpSp>
        <p:nvGrpSpPr>
          <p:cNvPr name="Group 3" id="3"/>
          <p:cNvGrpSpPr/>
          <p:nvPr/>
        </p:nvGrpSpPr>
        <p:grpSpPr>
          <a:xfrm rot="0">
            <a:off x="15361816" y="8799397"/>
            <a:ext cx="1897484" cy="1061551"/>
            <a:chOff x="0" y="0"/>
            <a:chExt cx="726425" cy="406400"/>
          </a:xfrm>
        </p:grpSpPr>
        <p:sp>
          <p:nvSpPr>
            <p:cNvPr name="Freeform 4" id="4"/>
            <p:cNvSpPr/>
            <p:nvPr/>
          </p:nvSpPr>
          <p:spPr>
            <a:xfrm>
              <a:off x="17780" y="22860"/>
              <a:ext cx="701026" cy="360680"/>
            </a:xfrm>
            <a:custGeom>
              <a:avLst/>
              <a:gdLst/>
              <a:ahLst/>
              <a:cxnLst/>
              <a:rect r="r" b="b" t="t" l="l"/>
              <a:pathLst>
                <a:path h="360680" w="701026">
                  <a:moveTo>
                    <a:pt x="701026" y="180340"/>
                  </a:moveTo>
                  <a:cubicBezTo>
                    <a:pt x="701026" y="81280"/>
                    <a:pt x="621016" y="0"/>
                    <a:pt x="520686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520685" y="360680"/>
                  </a:lnTo>
                  <a:cubicBezTo>
                    <a:pt x="619745" y="360680"/>
                    <a:pt x="701025" y="279400"/>
                    <a:pt x="701025" y="180340"/>
                  </a:cubicBezTo>
                  <a:close/>
                </a:path>
              </a:pathLst>
            </a:custGeom>
            <a:solidFill>
              <a:srgbClr val="454699">
                <a:alpha val="7843"/>
              </a:srgbClr>
            </a:solidFill>
          </p:spPr>
        </p:sp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6358183" y="8942273"/>
            <a:ext cx="775800" cy="7758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6473625" y="9057715"/>
            <a:ext cx="544916" cy="544916"/>
          </a:xfrm>
          <a:prstGeom prst="rect">
            <a:avLst/>
          </a:prstGeom>
        </p:spPr>
      </p:pic>
      <p:sp>
        <p:nvSpPr>
          <p:cNvPr name="AutoShape 7" id="7"/>
          <p:cNvSpPr/>
          <p:nvPr/>
        </p:nvSpPr>
        <p:spPr>
          <a:xfrm rot="0">
            <a:off x="0" y="3884422"/>
            <a:ext cx="18288000" cy="4488924"/>
          </a:xfrm>
          <a:prstGeom prst="rect">
            <a:avLst/>
          </a:prstGeom>
          <a:solidFill>
            <a:srgbClr val="454699"/>
          </a:solidFill>
        </p:spPr>
      </p:sp>
      <p:pic>
        <p:nvPicPr>
          <p:cNvPr name="Picture 8" id="8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-5400000">
            <a:off x="16310558" y="0"/>
            <a:ext cx="1977442" cy="1977442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6613908" y="571134"/>
            <a:ext cx="11674092" cy="8687166"/>
          </a:xfrm>
          <a:prstGeom prst="rect">
            <a:avLst/>
          </a:prstGeom>
        </p:spPr>
      </p:pic>
      <p:sp>
        <p:nvSpPr>
          <p:cNvPr name="TextBox 10" id="10"/>
          <p:cNvSpPr txBox="true"/>
          <p:nvPr/>
        </p:nvSpPr>
        <p:spPr>
          <a:xfrm rot="0">
            <a:off x="1028700" y="1000125"/>
            <a:ext cx="5348967" cy="15064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6048"/>
              </a:lnSpc>
              <a:spcBef>
                <a:spcPct val="0"/>
              </a:spcBef>
              <a:buFont typeface="Arial"/>
              <a:buChar char="•"/>
            </a:pPr>
            <a:r>
              <a:rPr lang="en-US" sz="4800">
                <a:solidFill>
                  <a:srgbClr val="454699"/>
                </a:solidFill>
                <a:latin typeface="League Spartan Bold"/>
              </a:rPr>
              <a:t>КАЛЕНДАРЬ </a:t>
            </a:r>
          </a:p>
          <a:p>
            <a:pPr marL="0" indent="0" lvl="0">
              <a:lnSpc>
                <a:spcPts val="6048"/>
              </a:lnSpc>
              <a:spcBef>
                <a:spcPct val="0"/>
              </a:spcBef>
              <a:buFont typeface="Arial"/>
              <a:buChar char="•"/>
            </a:pPr>
            <a:r>
              <a:rPr lang="en-US" sz="4800">
                <a:solidFill>
                  <a:srgbClr val="454699"/>
                </a:solidFill>
                <a:latin typeface="League Spartan Bold"/>
              </a:rPr>
              <a:t>АСТРОНОМИИ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479245" y="1920292"/>
            <a:ext cx="6820034" cy="818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6500"/>
              </a:lnSpc>
              <a:spcBef>
                <a:spcPct val="0"/>
              </a:spcBef>
              <a:buFont typeface="Arial"/>
              <a:buChar char="•"/>
            </a:pPr>
            <a:r>
              <a:rPr lang="en-US" sz="5000" spc="-50">
                <a:solidFill>
                  <a:srgbClr val="454699"/>
                </a:solidFill>
                <a:latin typeface="League Spartan Bold"/>
              </a:rPr>
              <a:t>планеты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664842" y="4283472"/>
            <a:ext cx="5348967" cy="2877930"/>
            <a:chOff x="0" y="0"/>
            <a:chExt cx="7131956" cy="3837241"/>
          </a:xfrm>
        </p:grpSpPr>
        <p:sp>
          <p:nvSpPr>
            <p:cNvPr name="TextBox 13" id="13"/>
            <p:cNvSpPr txBox="true"/>
            <p:nvPr/>
          </p:nvSpPr>
          <p:spPr>
            <a:xfrm rot="0">
              <a:off x="0" y="-57150"/>
              <a:ext cx="7131956" cy="107203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6500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5000" spc="-50">
                  <a:solidFill>
                    <a:srgbClr val="E8DBE6"/>
                  </a:solidFill>
                  <a:latin typeface="League Spartan Bold"/>
                </a:rPr>
                <a:t>звезды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0" y="1384311"/>
              <a:ext cx="7131956" cy="245293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3692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2600">
                  <a:solidFill>
                    <a:srgbClr val="F8F4EB"/>
                  </a:solidFill>
                  <a:latin typeface="Roboto"/>
                </a:rPr>
                <a:t>максимума блеска в этом месяце по данным AAVSO достигнут R Девы 6,9m — 19 декабря, V Льва 9,1m — 20 декабря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DADuMbu_kuw</dc:identifier>
  <dcterms:modified xsi:type="dcterms:W3CDTF">2011-08-01T06:04:30Z</dcterms:modified>
  <cp:revision>1</cp:revision>
  <dc:title>18 декабря 2019 г</dc:title>
</cp:coreProperties>
</file>