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</p:sldIdLst>
  <p:sldSz cx="18288000" cy="10287000"/>
  <p:notesSz cx="6858000" cy="9144000"/>
  <p:embeddedFontLst>
    <p:embeddedFont>
      <p:font typeface="Open Sans" charset="1" panose="020B0606030504020204"/>
      <p:regular r:id="rId6"/>
      <p:bold r:id="rId7"/>
      <p:italic r:id="rId8"/>
      <p:boldItalic r:id="rId9"/>
    </p:embeddedFont>
    <p:embeddedFont>
      <p:font typeface="Peace Sans" charset="1" panose="02000505040000020004"/>
      <p:regular r:id="rId10"/>
    </p:embeddedFont>
    <p:embeddedFont>
      <p:font typeface="Open Sans Light" charset="1" panose="020B0306030504020204"/>
      <p:regular r:id="rId11"/>
      <p:bold r:id="rId12"/>
      <p:italic r:id="rId13"/>
      <p:boldItalic r:id="rId14"/>
    </p:embeddedFont>
    <p:embeddedFont>
      <p:font typeface="Arimo" charset="1" panose="020B0604020202020204"/>
      <p:regular r:id="rId15"/>
      <p:bold r:id="rId16"/>
      <p:italic r:id="rId17"/>
      <p:boldItalic r:id="rId18"/>
    </p:embeddedFont>
    <p:embeddedFont>
      <p:font typeface="Rosario" charset="1" panose="02000503040000020003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32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83516" y="1854946"/>
            <a:ext cx="11920968" cy="6577107"/>
            <a:chOff x="0" y="0"/>
            <a:chExt cx="15894623" cy="876947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347529"/>
              <a:ext cx="15894623" cy="5870203"/>
              <a:chOff x="0" y="0"/>
              <a:chExt cx="6113222" cy="225773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6113222" cy="2257735"/>
              </a:xfrm>
              <a:custGeom>
                <a:avLst/>
                <a:gdLst/>
                <a:ahLst/>
                <a:cxnLst/>
                <a:rect r="r" b="b" t="t" l="l"/>
                <a:pathLst>
                  <a:path h="2257735" w="6113222">
                    <a:moveTo>
                      <a:pt x="0" y="0"/>
                    </a:moveTo>
                    <a:lnTo>
                      <a:pt x="0" y="2257735"/>
                    </a:lnTo>
                    <a:lnTo>
                      <a:pt x="6113222" y="2257735"/>
                    </a:lnTo>
                    <a:lnTo>
                      <a:pt x="6113222" y="0"/>
                    </a:lnTo>
                    <a:lnTo>
                      <a:pt x="0" y="0"/>
                    </a:lnTo>
                    <a:close/>
                    <a:moveTo>
                      <a:pt x="6052262" y="2196775"/>
                    </a:moveTo>
                    <a:lnTo>
                      <a:pt x="59690" y="2196775"/>
                    </a:lnTo>
                    <a:lnTo>
                      <a:pt x="59690" y="59690"/>
                    </a:lnTo>
                    <a:lnTo>
                      <a:pt x="6052262" y="59690"/>
                    </a:lnTo>
                    <a:lnTo>
                      <a:pt x="6052262" y="2196775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698341" y="-9525"/>
              <a:ext cx="12497941" cy="653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36"/>
                </a:lnSpc>
              </a:pPr>
              <a:r>
                <a:rPr lang="en-US" b="true" sz="3200" i="false" spc="64">
                  <a:solidFill>
                    <a:srgbClr val="F3CD74"/>
                  </a:solidFill>
                  <a:latin typeface="Rosario"/>
                </a:rPr>
                <a:t>МЕТОДИСТ.САЙТ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801610" y="3311758"/>
              <a:ext cx="14291403" cy="2113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8"/>
                </a:lnSpc>
              </a:pPr>
              <a:r>
                <a:rPr lang="en-US" b="false" sz="6400" i="true">
                  <a:solidFill>
                    <a:srgbClr val="5DCAD1"/>
                  </a:solidFill>
                  <a:latin typeface="Peace Sans"/>
                </a:rPr>
                <a:t>ЭЛЕКТРОМАГНИТНЫЕ ВОЛНЫ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698341" y="7844917"/>
              <a:ext cx="12497941" cy="924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true" sz="4200" i="true" spc="84">
                  <a:solidFill>
                    <a:srgbClr val="F3CD74"/>
                  </a:solidFill>
                  <a:latin typeface="Rosario"/>
                </a:rPr>
                <a:t>физика. 11 класс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673388" y="8751094"/>
            <a:ext cx="1014412" cy="1014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055429"/>
            <a:ext cx="1376521" cy="949799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324423" y="9577435"/>
            <a:ext cx="18936847" cy="1029337"/>
          </a:xfrm>
          <a:prstGeom prst="rect">
            <a:avLst/>
          </a:prstGeom>
          <a:solidFill>
            <a:srgbClr val="5DCAD1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12294" r="0" b="459"/>
          <a:stretch>
            <a:fillRect/>
          </a:stretch>
        </p:blipFill>
        <p:spPr>
          <a:xfrm flipH="false" flipV="false" rot="0">
            <a:off x="5826820" y="532625"/>
            <a:ext cx="12785603" cy="836624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22755" y="3418440"/>
            <a:ext cx="4474818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false" sz="3600" i="false">
                <a:solidFill>
                  <a:srgbClr val="FFFFFF"/>
                </a:solidFill>
                <a:latin typeface="Open Sans"/>
              </a:rPr>
              <a:t>Виды электромагнитных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false" sz="3600" i="false">
                <a:solidFill>
                  <a:srgbClr val="FFFFFF"/>
                </a:solidFill>
                <a:latin typeface="Open Sans"/>
              </a:rPr>
              <a:t>излучений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24423" y="-319772"/>
            <a:ext cx="18936847" cy="1029337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3842576" y="1028700"/>
            <a:ext cx="10602848" cy="2211129"/>
            <a:chOff x="0" y="0"/>
            <a:chExt cx="14137130" cy="294817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"/>
              <a:ext cx="14137130" cy="713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48"/>
                </a:lnSpc>
              </a:pPr>
              <a:r>
                <a:rPr lang="en-US" b="true" sz="3600" i="true" spc="107">
                  <a:solidFill>
                    <a:srgbClr val="5DCAD1"/>
                  </a:solidFill>
                  <a:latin typeface="Peace Sans"/>
                </a:rPr>
                <a:t>ОТКРЫТЫЙ КОЛЕБАТЕЛЬНЫЙ КОНТУР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251788"/>
              <a:ext cx="14137130" cy="696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6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-324423" y="9577435"/>
            <a:ext cx="18936847" cy="1029337"/>
          </a:xfrm>
          <a:prstGeom prst="rect">
            <a:avLst/>
          </a:prstGeom>
          <a:solidFill>
            <a:srgbClr val="F3CD74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523875" y="1909258"/>
            <a:ext cx="10070366" cy="756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b="false" sz="2754" i="false">
                <a:solidFill>
                  <a:srgbClr val="FFFFFF"/>
                </a:solidFill>
                <a:latin typeface="Open Sans Light"/>
              </a:rPr>
              <a:t> Электромагнитные колебания создаются в хорошо знакомом нам колебательном контуре.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b="false" sz="2754" i="false">
                <a:solidFill>
                  <a:srgbClr val="FFFFFF"/>
                </a:solidFill>
                <a:latin typeface="Open Sans Light"/>
              </a:rPr>
              <a:t>Частота колебаний заряда и тока в контуре равна: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b="false" sz="2754" i="false">
                <a:solidFill>
                  <a:srgbClr val="FFFFFF"/>
                </a:solidFill>
                <a:latin typeface="Open Sans Light"/>
              </a:rPr>
              <a:t>ν =1\2π√LC , будет также частотой электромагнитной волны.</a:t>
            </a:r>
          </a:p>
          <a:p>
            <a:pPr algn="ctr">
              <a:lnSpc>
                <a:spcPts val="3856"/>
              </a:lnSpc>
              <a:spcBef>
                <a:spcPct val="0"/>
              </a:spcBef>
            </a:pP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b="false" sz="2754" i="false">
                <a:solidFill>
                  <a:srgbClr val="FFFFFF"/>
                </a:solidFill>
                <a:latin typeface="Open Sans Light"/>
              </a:rPr>
              <a:t>Для образования интенсивных электромагнитных волн существенным оказывается следующий фактор: </a:t>
            </a:r>
            <a:r>
              <a:rPr lang="en-US" b="true" sz="2754" i="true">
                <a:solidFill>
                  <a:srgbClr val="FFFFFF"/>
                </a:solidFill>
                <a:latin typeface="Open Sans Light"/>
              </a:rPr>
              <a:t>переменное электромагнитное поле, являющееся источником электромагнитных волн, должно занимать достаточно большую область пространства.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b="false" sz="2754" i="false">
                <a:solidFill>
                  <a:srgbClr val="FFFFFF"/>
                </a:solidFill>
                <a:latin typeface="Open Sans Light"/>
              </a:rPr>
              <a:t>Между тем, в обычном колебательном контуре, состоящем из конденсатора и катушки, переменное электрическое поле почти целиком сосредоточено в малой области внутри конденсатора,</a:t>
            </a:r>
          </a:p>
          <a:p>
            <a:pPr algn="ctr">
              <a:lnSpc>
                <a:spcPts val="2790"/>
              </a:lnSpc>
              <a:spcBef>
                <a:spcPct val="0"/>
              </a:spcBef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970355" y="3755904"/>
            <a:ext cx="5635814" cy="571820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970355" y="2096164"/>
            <a:ext cx="4950138" cy="124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false" sz="2400" i="false">
                <a:solidFill>
                  <a:srgbClr val="FFFFFF"/>
                </a:solidFill>
                <a:latin typeface="Open Sans Light"/>
              </a:rPr>
              <a:t>Герц нашёл красивое и гениально простое решение — открытый колебательный контур.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476634" y="4677420"/>
            <a:ext cx="11334732" cy="95029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name="Group 3" id="3"/>
          <p:cNvGrpSpPr/>
          <p:nvPr/>
        </p:nvGrpSpPr>
        <p:grpSpPr>
          <a:xfrm rot="-10800000">
            <a:off x="3388560" y="4172057"/>
            <a:ext cx="538198" cy="466080"/>
            <a:chOff x="0" y="0"/>
            <a:chExt cx="6350000" cy="54991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8874901" y="4677420"/>
            <a:ext cx="538198" cy="466080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4361242" y="4154443"/>
            <a:ext cx="538198" cy="466080"/>
            <a:chOff x="0" y="0"/>
            <a:chExt cx="6350000" cy="549910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-324423" y="9577435"/>
            <a:ext cx="18936847" cy="1029337"/>
          </a:xfrm>
          <a:prstGeom prst="rect">
            <a:avLst/>
          </a:prstGeom>
          <a:solidFill>
            <a:srgbClr val="5DCAD1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21444" t="32155" r="50000" b="26929"/>
          <a:stretch>
            <a:fillRect/>
          </a:stretch>
        </p:blipFill>
        <p:spPr>
          <a:xfrm flipH="false" flipV="false" rot="0">
            <a:off x="13332776" y="463092"/>
            <a:ext cx="3133328" cy="336713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3159" t="49614" r="77157" b="27360"/>
          <a:stretch>
            <a:fillRect/>
          </a:stretch>
        </p:blipFill>
        <p:spPr>
          <a:xfrm flipH="false" flipV="false" rot="0">
            <a:off x="7725473" y="971285"/>
            <a:ext cx="3627953" cy="318315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1507" t="24116" r="76185" b="49999"/>
          <a:stretch>
            <a:fillRect/>
          </a:stretch>
        </p:blipFill>
        <p:spPr>
          <a:xfrm flipH="false" flipV="false" rot="0">
            <a:off x="1575197" y="971285"/>
            <a:ext cx="3285261" cy="285894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38814" y="4824735"/>
            <a:ext cx="5560114" cy="443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b="false" sz="2166" i="false" spc="151">
                <a:solidFill>
                  <a:srgbClr val="FFFFFF"/>
                </a:solidFill>
                <a:latin typeface="Rosario"/>
              </a:rPr>
              <a:t>Начнём уменьшать число витков катушки — от этого её индуктивность будет уменьшаться. Одновременно уменьшаем площадь пластин конденсатора и раздвигаем их — это приводит к уменьшению ёмкости конденсатора и к увеличению пространственной области, занимаемой электрическим полем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09080" y="5276222"/>
            <a:ext cx="5942643" cy="397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b="false" sz="2780" i="false" spc="194">
                <a:solidFill>
                  <a:srgbClr val="FFFFFF"/>
                </a:solidFill>
                <a:latin typeface="Rosario"/>
              </a:rPr>
              <a:t>Катушка ликвидируется вовсе, превращаясь</a:t>
            </a:r>
          </a:p>
          <a:p>
            <a:pPr algn="ctr">
              <a:lnSpc>
                <a:spcPts val="4587"/>
              </a:lnSpc>
            </a:pPr>
            <a:r>
              <a:rPr lang="en-US" b="false" sz="2780" i="false" spc="194">
                <a:solidFill>
                  <a:srgbClr val="FFFFFF"/>
                </a:solidFill>
                <a:latin typeface="Rosario"/>
              </a:rPr>
              <a:t>в кусок проводника. Пластины конденсатора раздвигаюся максимально далеко и оказываются на концах этого проводника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32776" y="5377471"/>
            <a:ext cx="4101120" cy="377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b="false" sz="2305" i="false" spc="161">
                <a:solidFill>
                  <a:srgbClr val="FFFFFF"/>
                </a:solidFill>
                <a:latin typeface="Rosario"/>
              </a:rPr>
              <a:t>Остаётся уменьшить до предела размеры</a:t>
            </a:r>
          </a:p>
          <a:p>
            <a:pPr algn="ctr">
              <a:lnSpc>
                <a:spcPts val="3803"/>
              </a:lnSpc>
            </a:pPr>
            <a:r>
              <a:rPr lang="en-US" b="false" sz="2305" i="false" spc="161">
                <a:solidFill>
                  <a:srgbClr val="FFFFFF"/>
                </a:solidFill>
                <a:latin typeface="Rosario"/>
              </a:rPr>
              <a:t>пластин — и получится самый обычный прямолинейный стержень! Это и есть открытый колебательный контур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2720" y="366948"/>
            <a:ext cx="11029345" cy="9552428"/>
            <a:chOff x="0" y="0"/>
            <a:chExt cx="4871760" cy="421939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871760" cy="4219392"/>
            </a:xfrm>
            <a:custGeom>
              <a:avLst/>
              <a:gdLst/>
              <a:ahLst/>
              <a:cxnLst/>
              <a:rect r="r" b="b" t="t" l="l"/>
              <a:pathLst>
                <a:path h="4219392" w="4871760">
                  <a:moveTo>
                    <a:pt x="0" y="0"/>
                  </a:moveTo>
                  <a:lnTo>
                    <a:pt x="0" y="4219392"/>
                  </a:lnTo>
                  <a:lnTo>
                    <a:pt x="4871760" y="4219392"/>
                  </a:lnTo>
                  <a:lnTo>
                    <a:pt x="4871760" y="0"/>
                  </a:lnTo>
                  <a:lnTo>
                    <a:pt x="0" y="0"/>
                  </a:lnTo>
                  <a:close/>
                  <a:moveTo>
                    <a:pt x="4810800" y="4158433"/>
                  </a:moveTo>
                  <a:lnTo>
                    <a:pt x="59690" y="4158433"/>
                  </a:lnTo>
                  <a:lnTo>
                    <a:pt x="59690" y="59690"/>
                  </a:lnTo>
                  <a:lnTo>
                    <a:pt x="4810800" y="59690"/>
                  </a:lnTo>
                  <a:lnTo>
                    <a:pt x="4810800" y="4158433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860342" y="1211762"/>
            <a:ext cx="9772168" cy="7407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25"/>
              </a:lnSpc>
            </a:pPr>
            <a:r>
              <a:rPr lang="en-US" b="false" sz="2662" i="false" spc="133">
                <a:solidFill>
                  <a:srgbClr val="FFFFFF"/>
                </a:solidFill>
                <a:latin typeface="Rosario"/>
              </a:rPr>
              <a:t>Таким образом, идея Герца превратить обычный колебательный контур в открытый позволила сразу «убить двух зайцев»:</a:t>
            </a:r>
          </a:p>
          <a:p>
            <a:pPr algn="just">
              <a:lnSpc>
                <a:spcPts val="4525"/>
              </a:lnSpc>
            </a:pPr>
            <a:r>
              <a:rPr lang="en-US" b="false" sz="2662" i="false" spc="133">
                <a:solidFill>
                  <a:srgbClr val="FFFFFF"/>
                </a:solidFill>
                <a:latin typeface="Rosario"/>
              </a:rPr>
              <a:t>1. ёмкость и индуктивность стержня очень малы, поэтому в нём возбуждаются колебания</a:t>
            </a:r>
          </a:p>
          <a:p>
            <a:pPr algn="just">
              <a:lnSpc>
                <a:spcPts val="4525"/>
              </a:lnSpc>
            </a:pPr>
            <a:r>
              <a:rPr lang="en-US" b="false" sz="2662" i="false" spc="133">
                <a:solidFill>
                  <a:srgbClr val="FFFFFF"/>
                </a:solidFill>
                <a:latin typeface="Rosario"/>
              </a:rPr>
              <a:t>весьма высокой частоты;</a:t>
            </a:r>
          </a:p>
          <a:p>
            <a:pPr algn="just">
              <a:lnSpc>
                <a:spcPts val="4525"/>
              </a:lnSpc>
            </a:pPr>
            <a:r>
              <a:rPr lang="en-US" b="false" sz="2662" i="false" spc="133">
                <a:solidFill>
                  <a:srgbClr val="FFFFFF"/>
                </a:solidFill>
                <a:latin typeface="Rosario"/>
              </a:rPr>
              <a:t>2. переменное электромагнитное поле занимает довольно большую область пространства вокруг стержня.</a:t>
            </a:r>
          </a:p>
          <a:p>
            <a:pPr algn="just">
              <a:lnSpc>
                <a:spcPts val="4525"/>
              </a:lnSpc>
            </a:pPr>
            <a:r>
              <a:rPr lang="en-US" b="false" sz="2662" i="false" spc="133">
                <a:solidFill>
                  <a:srgbClr val="FFFFFF"/>
                </a:solidFill>
                <a:latin typeface="Rosario"/>
              </a:rPr>
              <a:t>Поэтому такой стержень может служить источником достаточно интенсивных электромагнитных волн, которые будут доступны для экспериментального наблюдения.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6330" t="18489" r="8742" b="2207"/>
          <a:stretch>
            <a:fillRect/>
          </a:stretch>
        </p:blipFill>
        <p:spPr>
          <a:xfrm flipH="false" flipV="false" rot="0">
            <a:off x="12119307" y="6275540"/>
            <a:ext cx="5727928" cy="401146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2269148" y="309798"/>
            <a:ext cx="516522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false" sz="2800" i="false">
                <a:solidFill>
                  <a:srgbClr val="F3CD74"/>
                </a:solidFill>
                <a:latin typeface="Open Sans"/>
              </a:rPr>
              <a:t>Излучающий вибратор Герца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87761" y="990600"/>
            <a:ext cx="5974822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b="false" sz="2400" i="false">
                <a:solidFill>
                  <a:srgbClr val="FFFFFF"/>
                </a:solidFill>
                <a:latin typeface="Open Sans Light"/>
              </a:rPr>
              <a:t>Герц разрезал стержень посередине, раздвинул половинки на небольшое расстояние (создав так называемый разрядный</a:t>
            </a:r>
            <a:r>
              <a:rPr lang="en-US" b="false" sz="2400" i="false">
                <a:solidFill>
                  <a:srgbClr val="FFFFFF"/>
                </a:solidFill>
                <a:latin typeface="Open Sans Light"/>
              </a:rPr>
              <a:t> промежуток) и подключил их к источнику высокого напряжения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69148" y="3231991"/>
            <a:ext cx="4748957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false" sz="2800" i="false">
                <a:solidFill>
                  <a:srgbClr val="F3CD74"/>
                </a:solidFill>
                <a:latin typeface="Open Sans"/>
              </a:rPr>
              <a:t>Приёмный вибратор Герца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80124" y="3908797"/>
            <a:ext cx="5743276" cy="210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false" sz="2400" i="false">
                <a:solidFill>
                  <a:srgbClr val="FFFFFF"/>
                </a:solidFill>
                <a:latin typeface="Open Sans Light"/>
              </a:rPr>
              <a:t>проводник с шариками на концах разрядного промежутка 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b="false" sz="2400" i="false">
                <a:solidFill>
                  <a:srgbClr val="FFFFFF"/>
                </a:solidFill>
                <a:latin typeface="Open Sans Light"/>
              </a:rPr>
              <a:t>Приёмный вибратор находился поодаль, на некотором расстоянии от излучающего вибратора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CA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246804" y="1260246"/>
            <a:ext cx="6554972" cy="82296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391806" y="432051"/>
            <a:ext cx="4264968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true" sz="3200" i="true">
                <a:solidFill>
                  <a:srgbClr val="000000"/>
                </a:solidFill>
                <a:latin typeface="Open Sans"/>
              </a:rPr>
              <a:t>Генрих Рудольф Гер</a:t>
            </a:r>
            <a:r>
              <a:rPr lang="en-US" b="true" sz="3200" i="false">
                <a:solidFill>
                  <a:srgbClr val="000000"/>
                </a:solidFill>
                <a:latin typeface="Open Sans"/>
              </a:rPr>
              <a:t>ц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792680" y="224577"/>
            <a:ext cx="7495320" cy="9685032"/>
            <a:chOff x="0" y="0"/>
            <a:chExt cx="5838947" cy="754476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838947" cy="7544760"/>
            </a:xfrm>
            <a:custGeom>
              <a:avLst/>
              <a:gdLst/>
              <a:ahLst/>
              <a:cxnLst/>
              <a:rect r="r" b="b" t="t" l="l"/>
              <a:pathLst>
                <a:path h="7544760" w="5838947">
                  <a:moveTo>
                    <a:pt x="60960" y="60960"/>
                  </a:moveTo>
                  <a:lnTo>
                    <a:pt x="630421" y="60960"/>
                  </a:lnTo>
                  <a:lnTo>
                    <a:pt x="630421" y="0"/>
                  </a:lnTo>
                  <a:lnTo>
                    <a:pt x="0" y="0"/>
                  </a:lnTo>
                  <a:lnTo>
                    <a:pt x="0" y="706875"/>
                  </a:lnTo>
                  <a:lnTo>
                    <a:pt x="60960" y="706875"/>
                  </a:lnTo>
                  <a:cubicBezTo>
                    <a:pt x="60960" y="706875"/>
                    <a:pt x="60960" y="60960"/>
                    <a:pt x="60960" y="60960"/>
                  </a:cubicBezTo>
                  <a:close/>
                  <a:moveTo>
                    <a:pt x="157480" y="157480"/>
                  </a:moveTo>
                  <a:lnTo>
                    <a:pt x="632380" y="157480"/>
                  </a:lnTo>
                  <a:lnTo>
                    <a:pt x="632380" y="140970"/>
                  </a:lnTo>
                  <a:lnTo>
                    <a:pt x="142240" y="140970"/>
                  </a:lnTo>
                  <a:lnTo>
                    <a:pt x="142240" y="706875"/>
                  </a:lnTo>
                  <a:lnTo>
                    <a:pt x="158750" y="706875"/>
                  </a:lnTo>
                  <a:cubicBezTo>
                    <a:pt x="158750" y="706875"/>
                    <a:pt x="157480" y="157480"/>
                    <a:pt x="157480" y="157480"/>
                  </a:cubicBezTo>
                  <a:close/>
                  <a:moveTo>
                    <a:pt x="0" y="706875"/>
                  </a:moveTo>
                  <a:lnTo>
                    <a:pt x="60960" y="706875"/>
                  </a:lnTo>
                  <a:lnTo>
                    <a:pt x="60960" y="6986955"/>
                  </a:lnTo>
                  <a:lnTo>
                    <a:pt x="0" y="6986955"/>
                  </a:lnTo>
                  <a:lnTo>
                    <a:pt x="0" y="706875"/>
                  </a:lnTo>
                  <a:close/>
                  <a:moveTo>
                    <a:pt x="140970" y="706875"/>
                  </a:moveTo>
                  <a:lnTo>
                    <a:pt x="157480" y="706875"/>
                  </a:lnTo>
                  <a:lnTo>
                    <a:pt x="157480" y="6986955"/>
                  </a:lnTo>
                  <a:lnTo>
                    <a:pt x="140970" y="6986955"/>
                  </a:lnTo>
                  <a:lnTo>
                    <a:pt x="140970" y="706875"/>
                  </a:lnTo>
                  <a:close/>
                  <a:moveTo>
                    <a:pt x="60960" y="7483800"/>
                  </a:moveTo>
                  <a:lnTo>
                    <a:pt x="60960" y="6986955"/>
                  </a:lnTo>
                  <a:lnTo>
                    <a:pt x="0" y="6986955"/>
                  </a:lnTo>
                  <a:lnTo>
                    <a:pt x="0" y="7544760"/>
                  </a:lnTo>
                  <a:lnTo>
                    <a:pt x="630421" y="7544760"/>
                  </a:lnTo>
                  <a:lnTo>
                    <a:pt x="630421" y="7483800"/>
                  </a:lnTo>
                  <a:cubicBezTo>
                    <a:pt x="630421" y="7483800"/>
                    <a:pt x="60960" y="7483800"/>
                    <a:pt x="60960" y="7483800"/>
                  </a:cubicBezTo>
                  <a:close/>
                  <a:moveTo>
                    <a:pt x="157480" y="7387279"/>
                  </a:moveTo>
                  <a:lnTo>
                    <a:pt x="157480" y="6986955"/>
                  </a:lnTo>
                  <a:lnTo>
                    <a:pt x="140970" y="6986955"/>
                  </a:lnTo>
                  <a:lnTo>
                    <a:pt x="140970" y="7402519"/>
                  </a:lnTo>
                  <a:lnTo>
                    <a:pt x="630421" y="7402519"/>
                  </a:lnTo>
                  <a:lnTo>
                    <a:pt x="630421" y="7386010"/>
                  </a:lnTo>
                  <a:lnTo>
                    <a:pt x="157480" y="7386010"/>
                  </a:lnTo>
                  <a:cubicBezTo>
                    <a:pt x="157480" y="7386010"/>
                    <a:pt x="157480" y="7387279"/>
                    <a:pt x="157480" y="7387279"/>
                  </a:cubicBezTo>
                  <a:close/>
                  <a:moveTo>
                    <a:pt x="630421" y="7483800"/>
                  </a:moveTo>
                  <a:lnTo>
                    <a:pt x="5278625" y="7483800"/>
                  </a:lnTo>
                  <a:lnTo>
                    <a:pt x="5278625" y="7544760"/>
                  </a:lnTo>
                  <a:lnTo>
                    <a:pt x="630421" y="7544760"/>
                  </a:lnTo>
                  <a:cubicBezTo>
                    <a:pt x="630421" y="7544760"/>
                    <a:pt x="630421" y="7483800"/>
                    <a:pt x="630421" y="7483800"/>
                  </a:cubicBezTo>
                  <a:close/>
                  <a:moveTo>
                    <a:pt x="630421" y="7387279"/>
                  </a:moveTo>
                  <a:lnTo>
                    <a:pt x="5278625" y="7387279"/>
                  </a:lnTo>
                  <a:lnTo>
                    <a:pt x="5278625" y="7403789"/>
                  </a:lnTo>
                  <a:lnTo>
                    <a:pt x="630421" y="7403789"/>
                  </a:lnTo>
                  <a:cubicBezTo>
                    <a:pt x="630421" y="7403790"/>
                    <a:pt x="630421" y="7387279"/>
                    <a:pt x="630421" y="7387279"/>
                  </a:cubicBezTo>
                  <a:close/>
                  <a:moveTo>
                    <a:pt x="5838947" y="6986955"/>
                  </a:moveTo>
                  <a:lnTo>
                    <a:pt x="5777987" y="6986955"/>
                  </a:lnTo>
                  <a:lnTo>
                    <a:pt x="5777987" y="7483800"/>
                  </a:lnTo>
                  <a:lnTo>
                    <a:pt x="5278625" y="7483800"/>
                  </a:lnTo>
                  <a:lnTo>
                    <a:pt x="5278625" y="7544760"/>
                  </a:lnTo>
                  <a:lnTo>
                    <a:pt x="5838947" y="7544760"/>
                  </a:lnTo>
                  <a:lnTo>
                    <a:pt x="5838947" y="6986955"/>
                  </a:lnTo>
                  <a:lnTo>
                    <a:pt x="5838947" y="6986955"/>
                  </a:lnTo>
                  <a:close/>
                  <a:moveTo>
                    <a:pt x="5682737" y="7387279"/>
                  </a:moveTo>
                  <a:lnTo>
                    <a:pt x="5280584" y="7387279"/>
                  </a:lnTo>
                  <a:lnTo>
                    <a:pt x="5280584" y="7403789"/>
                  </a:lnTo>
                  <a:lnTo>
                    <a:pt x="5699247" y="7403789"/>
                  </a:lnTo>
                  <a:lnTo>
                    <a:pt x="5699247" y="6988475"/>
                  </a:lnTo>
                  <a:lnTo>
                    <a:pt x="5682737" y="6988475"/>
                  </a:lnTo>
                  <a:lnTo>
                    <a:pt x="5682737" y="7387279"/>
                  </a:lnTo>
                  <a:close/>
                  <a:moveTo>
                    <a:pt x="5777987" y="706875"/>
                  </a:moveTo>
                  <a:lnTo>
                    <a:pt x="5838947" y="706875"/>
                  </a:lnTo>
                  <a:lnTo>
                    <a:pt x="5838947" y="6986955"/>
                  </a:lnTo>
                  <a:lnTo>
                    <a:pt x="5777987" y="6986955"/>
                  </a:lnTo>
                  <a:lnTo>
                    <a:pt x="5777987" y="706875"/>
                  </a:lnTo>
                  <a:close/>
                  <a:moveTo>
                    <a:pt x="5682737" y="706875"/>
                  </a:moveTo>
                  <a:lnTo>
                    <a:pt x="5699247" y="706875"/>
                  </a:lnTo>
                  <a:lnTo>
                    <a:pt x="5699247" y="6986955"/>
                  </a:lnTo>
                  <a:lnTo>
                    <a:pt x="5682737" y="6986955"/>
                  </a:lnTo>
                  <a:lnTo>
                    <a:pt x="5682737" y="706875"/>
                  </a:lnTo>
                  <a:close/>
                  <a:moveTo>
                    <a:pt x="5777987" y="60960"/>
                  </a:moveTo>
                  <a:lnTo>
                    <a:pt x="5777987" y="706875"/>
                  </a:lnTo>
                  <a:lnTo>
                    <a:pt x="5838947" y="706875"/>
                  </a:lnTo>
                  <a:lnTo>
                    <a:pt x="5838947" y="0"/>
                  </a:lnTo>
                  <a:lnTo>
                    <a:pt x="5278625" y="0"/>
                  </a:lnTo>
                  <a:lnTo>
                    <a:pt x="5278625" y="60960"/>
                  </a:lnTo>
                  <a:lnTo>
                    <a:pt x="5777987" y="60960"/>
                  </a:lnTo>
                  <a:lnTo>
                    <a:pt x="5777987" y="60960"/>
                  </a:lnTo>
                  <a:close/>
                  <a:moveTo>
                    <a:pt x="5280584" y="140970"/>
                  </a:moveTo>
                  <a:lnTo>
                    <a:pt x="5280584" y="157480"/>
                  </a:lnTo>
                  <a:lnTo>
                    <a:pt x="5682737" y="157480"/>
                  </a:lnTo>
                  <a:lnTo>
                    <a:pt x="5682737" y="706875"/>
                  </a:lnTo>
                  <a:lnTo>
                    <a:pt x="5699247" y="706875"/>
                  </a:lnTo>
                  <a:lnTo>
                    <a:pt x="5699247" y="140970"/>
                  </a:lnTo>
                  <a:cubicBezTo>
                    <a:pt x="5699247" y="140970"/>
                    <a:pt x="5280584" y="140970"/>
                    <a:pt x="5280584" y="140970"/>
                  </a:cubicBezTo>
                  <a:close/>
                  <a:moveTo>
                    <a:pt x="630421" y="0"/>
                  </a:moveTo>
                  <a:lnTo>
                    <a:pt x="5278625" y="0"/>
                  </a:lnTo>
                  <a:lnTo>
                    <a:pt x="5278625" y="60960"/>
                  </a:lnTo>
                  <a:lnTo>
                    <a:pt x="630421" y="60960"/>
                  </a:lnTo>
                  <a:lnTo>
                    <a:pt x="630421" y="0"/>
                  </a:lnTo>
                  <a:lnTo>
                    <a:pt x="630421" y="0"/>
                  </a:lnTo>
                  <a:close/>
                  <a:moveTo>
                    <a:pt x="630421" y="140970"/>
                  </a:moveTo>
                  <a:lnTo>
                    <a:pt x="5278625" y="140970"/>
                  </a:lnTo>
                  <a:lnTo>
                    <a:pt x="5278625" y="157480"/>
                  </a:lnTo>
                  <a:lnTo>
                    <a:pt x="630421" y="157480"/>
                  </a:lnTo>
                  <a:lnTo>
                    <a:pt x="630421" y="140970"/>
                  </a:lnTo>
                  <a:lnTo>
                    <a:pt x="630421" y="14097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8280" t="8280" r="8970" b="12789"/>
          <a:stretch>
            <a:fillRect/>
          </a:stretch>
        </p:blipFill>
        <p:spPr>
          <a:xfrm flipH="false" flipV="false" rot="0">
            <a:off x="5439135" y="6232132"/>
            <a:ext cx="4973019" cy="355763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608" y="167427"/>
            <a:ext cx="9846546" cy="784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 i="false">
                <a:solidFill>
                  <a:srgbClr val="000000"/>
                </a:solidFill>
                <a:latin typeface="Open Sans Light"/>
              </a:rPr>
              <a:t>Переменное электрическое поле электромагнитной волны возбуждало в приёмном вибраторе переменный ток. Если частота этого тока совпадала с собственной частотой приёмного вибратора, то возникал резонанс, и в разрядном промежутке проскакивала искра!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 i="false">
                <a:solidFill>
                  <a:srgbClr val="000000"/>
                </a:solidFill>
                <a:latin typeface="Open Sans Light"/>
              </a:rPr>
              <a:t>Наличие этой искры, появляющейся на концах совершенно изолированного проводника, явилось ярким свидетельством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 i="false">
                <a:solidFill>
                  <a:srgbClr val="FF5757"/>
                </a:solidFill>
                <a:latin typeface="Open Sans Light"/>
              </a:rPr>
              <a:t>существования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 i="false">
                <a:solidFill>
                  <a:srgbClr val="FF5757"/>
                </a:solidFill>
                <a:latin typeface="Open Sans Light"/>
              </a:rPr>
              <a:t> электромагнитных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b="true" sz="3200" i="false">
                <a:solidFill>
                  <a:srgbClr val="FF5757"/>
                </a:solidFill>
                <a:latin typeface="Open Sans Light"/>
              </a:rPr>
              <a:t> волн.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93741" y="7886661"/>
            <a:ext cx="1985614" cy="1603185"/>
            <a:chOff x="0" y="0"/>
            <a:chExt cx="6350000" cy="51269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CA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8766" y="1576388"/>
            <a:ext cx="11729002" cy="6870457"/>
            <a:chOff x="0" y="0"/>
            <a:chExt cx="15638670" cy="916060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5638670" cy="9160609"/>
              <a:chOff x="0" y="0"/>
              <a:chExt cx="6014779" cy="3523257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6014779" cy="3523257"/>
              </a:xfrm>
              <a:custGeom>
                <a:avLst/>
                <a:gdLst/>
                <a:ahLst/>
                <a:cxnLst/>
                <a:rect r="r" b="b" t="t" l="l"/>
                <a:pathLst>
                  <a:path h="3523257" w="6014779">
                    <a:moveTo>
                      <a:pt x="0" y="0"/>
                    </a:moveTo>
                    <a:lnTo>
                      <a:pt x="0" y="3523257"/>
                    </a:lnTo>
                    <a:lnTo>
                      <a:pt x="6014779" y="3523257"/>
                    </a:lnTo>
                    <a:lnTo>
                      <a:pt x="6014779" y="0"/>
                    </a:lnTo>
                    <a:lnTo>
                      <a:pt x="0" y="0"/>
                    </a:lnTo>
                    <a:close/>
                    <a:moveTo>
                      <a:pt x="5953820" y="3462296"/>
                    </a:moveTo>
                    <a:lnTo>
                      <a:pt x="59690" y="3462296"/>
                    </a:lnTo>
                    <a:lnTo>
                      <a:pt x="59690" y="59690"/>
                    </a:lnTo>
                    <a:lnTo>
                      <a:pt x="5953820" y="59690"/>
                    </a:lnTo>
                    <a:lnTo>
                      <a:pt x="5953820" y="3462296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818270" y="1255876"/>
              <a:ext cx="9729222" cy="1425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48"/>
                </a:lnSpc>
              </a:pPr>
              <a:r>
                <a:rPr lang="en-US" b="true" sz="3600" i="true" spc="107">
                  <a:solidFill>
                    <a:srgbClr val="1C2143"/>
                  </a:solidFill>
                  <a:latin typeface="Peace Sans"/>
                </a:rPr>
                <a:t>ЭЛЕКТРОМАГНИТНЫЕ ВОЛНЫ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818270" y="3932808"/>
              <a:ext cx="9729222" cy="398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20"/>
                </a:lnSpc>
              </a:pPr>
              <a:r>
                <a:rPr lang="en-US" b="true" sz="3600" i="false" spc="179">
                  <a:solidFill>
                    <a:srgbClr val="1C2143"/>
                  </a:solidFill>
                  <a:latin typeface="Rosario"/>
                </a:rPr>
                <a:t>Л</a:t>
              </a:r>
              <a:r>
                <a:rPr lang="en-US" b="true" sz="3600" i="true" spc="179">
                  <a:solidFill>
                    <a:srgbClr val="1C2143"/>
                  </a:solidFill>
                  <a:latin typeface="Rosario"/>
                </a:rPr>
                <a:t>юбой заряд, движущийся с ускорением,является источником электромагнитных волн.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576388"/>
            <a:ext cx="7134225" cy="7134225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143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6476" r="0" b="3532"/>
          <a:stretch>
            <a:fillRect/>
          </a:stretch>
        </p:blipFill>
        <p:spPr>
          <a:xfrm flipH="false" flipV="false" rot="0">
            <a:off x="732759" y="2416044"/>
            <a:ext cx="8411241" cy="5676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CA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1124" y="1959880"/>
            <a:ext cx="16205752" cy="7298420"/>
            <a:chOff x="0" y="0"/>
            <a:chExt cx="8310513" cy="374272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310513" cy="3742721"/>
            </a:xfrm>
            <a:custGeom>
              <a:avLst/>
              <a:gdLst/>
              <a:ahLst/>
              <a:cxnLst/>
              <a:rect r="r" b="b" t="t" l="l"/>
              <a:pathLst>
                <a:path h="3742721" w="8310513">
                  <a:moveTo>
                    <a:pt x="0" y="0"/>
                  </a:moveTo>
                  <a:lnTo>
                    <a:pt x="0" y="3742721"/>
                  </a:lnTo>
                  <a:lnTo>
                    <a:pt x="8310513" y="3742721"/>
                  </a:lnTo>
                  <a:lnTo>
                    <a:pt x="8310513" y="0"/>
                  </a:lnTo>
                  <a:lnTo>
                    <a:pt x="0" y="0"/>
                  </a:lnTo>
                  <a:close/>
                  <a:moveTo>
                    <a:pt x="8249553" y="3681761"/>
                  </a:moveTo>
                  <a:lnTo>
                    <a:pt x="59690" y="3681761"/>
                  </a:lnTo>
                  <a:lnTo>
                    <a:pt x="59690" y="59690"/>
                  </a:lnTo>
                  <a:lnTo>
                    <a:pt x="8249553" y="59690"/>
                  </a:lnTo>
                  <a:lnTo>
                    <a:pt x="8249553" y="3681761"/>
                  </a:lnTo>
                  <a:close/>
                </a:path>
              </a:pathLst>
            </a:custGeom>
            <a:solidFill>
              <a:srgbClr val="1C214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22703" y="840994"/>
            <a:ext cx="12289657" cy="2251409"/>
            <a:chOff x="0" y="0"/>
            <a:chExt cx="16386210" cy="3001879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6386210" cy="3001879"/>
            </a:xfrm>
            <a:prstGeom prst="rect">
              <a:avLst/>
            </a:prstGeom>
            <a:solidFill>
              <a:srgbClr val="1C2143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781673" y="605293"/>
              <a:ext cx="14822864" cy="18008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37"/>
                </a:lnSpc>
              </a:pPr>
              <a:r>
                <a:rPr lang="en-US" b="true" sz="4522" i="true" spc="135">
                  <a:solidFill>
                    <a:srgbClr val="5DCAD1"/>
                  </a:solidFill>
                  <a:latin typeface="Peace Sans"/>
                </a:rPr>
                <a:t>А.С.ПОПОВ- РУССКИЙ ФИЗИК И ЭЛЕКТРИК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455582" y="4086288"/>
            <a:ext cx="2650905" cy="2366769"/>
            <a:chOff x="0" y="0"/>
            <a:chExt cx="3534540" cy="315569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641964" y="0"/>
              <a:ext cx="2250613" cy="2239360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0" y="2631274"/>
              <a:ext cx="3534540" cy="524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7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8162"/>
          <a:stretch>
            <a:fillRect/>
          </a:stretch>
        </p:blipFill>
        <p:spPr>
          <a:xfrm flipH="false" flipV="false" rot="0">
            <a:off x="11848428" y="6139533"/>
            <a:ext cx="4871745" cy="297720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4478"/>
          <a:stretch>
            <a:fillRect/>
          </a:stretch>
        </p:blipFill>
        <p:spPr>
          <a:xfrm flipH="false" flipV="false" rot="0">
            <a:off x="1041124" y="3263701"/>
            <a:ext cx="8667173" cy="5505544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1592137" y="3350161"/>
            <a:ext cx="5384328" cy="278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399" i="false">
                <a:solidFill>
                  <a:srgbClr val="000000"/>
                </a:solidFill>
                <a:latin typeface="Open Sans Light"/>
              </a:rPr>
              <a:t>День рождения радио. 7 мая 1895 г. А. С. Попов сделал сообщение о первых результатах своей работы и продемонстрировал сконструированный им радиоприемник.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C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330196"/>
            <a:ext cx="5337577" cy="3685038"/>
            <a:chOff x="0" y="0"/>
            <a:chExt cx="7116769" cy="491338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"/>
              <a:ext cx="7116769" cy="8415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56"/>
                </a:lnSpc>
              </a:pPr>
              <a:r>
                <a:rPr lang="en-US" b="true" sz="4200" i="true" spc="126">
                  <a:solidFill>
                    <a:srgbClr val="5DCAD1"/>
                  </a:solidFill>
                  <a:latin typeface="Peace Sans"/>
                </a:rPr>
                <a:t>ДЛИНА ВОЛНЫ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021209"/>
              <a:ext cx="7116769" cy="3892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0"/>
                </a:lnSpc>
              </a:pPr>
              <a:r>
                <a:rPr lang="en-US" b="true" sz="2758" i="false" spc="220">
                  <a:solidFill>
                    <a:srgbClr val="F3CD74"/>
                  </a:solidFill>
                  <a:latin typeface="Rosario"/>
                </a:rPr>
                <a:t>ЭТО РАССТОЯНИЕ МЕЖДУ ДВУМЯ БЛИЖАЙШИМИ ТОЧКАМИ ОСИ X, В КОТОРЫХ КОЛЕБАНИЯ ЗНАЧЕНИЙ ПОЛЯ ПРОИСХОДЯТ В ОДИНАКОВОЙ ФАЗЕ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348114" y="336953"/>
            <a:ext cx="10538225" cy="8694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b="true" sz="2645" i="false" spc="132">
                <a:solidFill>
                  <a:srgbClr val="5DCAD1"/>
                </a:solidFill>
                <a:latin typeface="Rosario"/>
              </a:rPr>
              <a:t>Электромагнитные волны оказались </a:t>
            </a:r>
            <a:r>
              <a:rPr lang="en-US" b="true" sz="2645" i="false" spc="132">
                <a:solidFill>
                  <a:srgbClr val="FF5757"/>
                </a:solidFill>
                <a:latin typeface="Rosario"/>
              </a:rPr>
              <a:t>поперечными</a:t>
            </a:r>
            <a:r>
              <a:rPr lang="en-US" b="true" sz="2645" i="false" spc="132">
                <a:solidFill>
                  <a:srgbClr val="5DCAD1"/>
                </a:solidFill>
                <a:latin typeface="Rosario"/>
              </a:rPr>
              <a:t> — </a:t>
            </a:r>
            <a:r>
              <a:rPr lang="en-US" b="true" sz="2645" i="false" spc="132">
                <a:solidFill>
                  <a:srgbClr val="FFFFFF"/>
                </a:solidFill>
                <a:latin typeface="Rosario"/>
              </a:rPr>
              <a:t>колебания векторов напряжённости электрического поля и индукции магнитного поля происходят в плоскости, перпендикулярной направлению распространения волны.</a:t>
            </a:r>
          </a:p>
          <a:p>
            <a:pPr algn="ctr">
              <a:lnSpc>
                <a:spcPts val="4497"/>
              </a:lnSpc>
            </a:pPr>
          </a:p>
          <a:p>
            <a:pPr algn="ctr">
              <a:lnSpc>
                <a:spcPts val="4497"/>
              </a:lnSpc>
            </a:pPr>
            <a:r>
              <a:rPr lang="en-US" b="true" sz="2645" i="false" spc="132">
                <a:solidFill>
                  <a:srgbClr val="FFFFFF"/>
                </a:solidFill>
                <a:latin typeface="Rosario"/>
              </a:rPr>
              <a:t>Частота, с которой меняются значения E и B в данной точке пространства, называется частотой электромагнитной волны; она совпадает с частотой</a:t>
            </a:r>
          </a:p>
          <a:p>
            <a:pPr algn="ctr">
              <a:lnSpc>
                <a:spcPts val="5439"/>
              </a:lnSpc>
            </a:pPr>
            <a:r>
              <a:rPr lang="en-US" b="true" sz="3199" i="false" spc="159">
                <a:solidFill>
                  <a:srgbClr val="FF5757"/>
                </a:solidFill>
                <a:latin typeface="Rosario"/>
              </a:rPr>
              <a:t>ν </a:t>
            </a:r>
            <a:r>
              <a:rPr lang="en-US" b="true" sz="3199" i="false" spc="159">
                <a:solidFill>
                  <a:srgbClr val="5DCAD1"/>
                </a:solidFill>
                <a:latin typeface="Rosario"/>
              </a:rPr>
              <a:t>колебаний излучающего заряда. </a:t>
            </a:r>
          </a:p>
          <a:p>
            <a:pPr algn="ctr">
              <a:lnSpc>
                <a:spcPts val="4497"/>
              </a:lnSpc>
            </a:pPr>
          </a:p>
          <a:p>
            <a:pPr algn="ctr">
              <a:lnSpc>
                <a:spcPts val="4497"/>
              </a:lnSpc>
            </a:pPr>
            <a:r>
              <a:rPr lang="en-US" b="true" sz="2645" i="false" spc="132">
                <a:solidFill>
                  <a:srgbClr val="FFFFFF"/>
                </a:solidFill>
                <a:latin typeface="Rosario"/>
              </a:rPr>
              <a:t>Длина электромагнитной волны λ, её частота ν и скорость распространения c связаны</a:t>
            </a:r>
          </a:p>
          <a:p>
            <a:pPr algn="ctr">
              <a:lnSpc>
                <a:spcPts val="4497"/>
              </a:lnSpc>
            </a:pPr>
            <a:r>
              <a:rPr lang="en-US" b="true" sz="2645" i="false" spc="132">
                <a:solidFill>
                  <a:srgbClr val="FFFFFF"/>
                </a:solidFill>
                <a:latin typeface="Rosario"/>
              </a:rPr>
              <a:t>стандартным для всех волн соотношением:</a:t>
            </a:r>
          </a:p>
          <a:p>
            <a:pPr algn="ctr">
              <a:lnSpc>
                <a:spcPts val="5439"/>
              </a:lnSpc>
            </a:pPr>
            <a:r>
              <a:rPr lang="en-US" b="true" sz="3199" i="false" spc="159">
                <a:solidFill>
                  <a:srgbClr val="FF5757"/>
                </a:solidFill>
                <a:latin typeface="Rosario"/>
              </a:rPr>
              <a:t>c = λν.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-324423" y="9577435"/>
            <a:ext cx="18936847" cy="1029337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64493" y="1028700"/>
            <a:ext cx="2681562" cy="2165093"/>
            <a:chOff x="0" y="0"/>
            <a:chExt cx="6350000" cy="512699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3CD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8346" y="969070"/>
            <a:ext cx="16735329" cy="8701720"/>
            <a:chOff x="0" y="0"/>
            <a:chExt cx="8157302" cy="424147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57301" cy="4241479"/>
            </a:xfrm>
            <a:custGeom>
              <a:avLst/>
              <a:gdLst/>
              <a:ahLst/>
              <a:cxnLst/>
              <a:rect r="r" b="b" t="t" l="l"/>
              <a:pathLst>
                <a:path h="4241479" w="8157301">
                  <a:moveTo>
                    <a:pt x="0" y="0"/>
                  </a:moveTo>
                  <a:lnTo>
                    <a:pt x="0" y="4241479"/>
                  </a:lnTo>
                  <a:lnTo>
                    <a:pt x="8157301" y="4241479"/>
                  </a:lnTo>
                  <a:lnTo>
                    <a:pt x="8157301" y="0"/>
                  </a:lnTo>
                  <a:lnTo>
                    <a:pt x="0" y="0"/>
                  </a:lnTo>
                  <a:close/>
                  <a:moveTo>
                    <a:pt x="8096341" y="4180519"/>
                  </a:moveTo>
                  <a:lnTo>
                    <a:pt x="59690" y="4180519"/>
                  </a:lnTo>
                  <a:lnTo>
                    <a:pt x="59690" y="59690"/>
                  </a:lnTo>
                  <a:lnTo>
                    <a:pt x="8096341" y="59690"/>
                  </a:lnTo>
                  <a:lnTo>
                    <a:pt x="8096341" y="4180519"/>
                  </a:lnTo>
                  <a:close/>
                </a:path>
              </a:pathLst>
            </a:custGeom>
            <a:solidFill>
              <a:srgbClr val="1C2143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8998" y="981075"/>
            <a:ext cx="13256170" cy="90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b="true" sz="5600" i="false" spc="168">
                <a:solidFill>
                  <a:srgbClr val="1C2143"/>
                </a:solidFill>
                <a:latin typeface="Rosario"/>
              </a:rPr>
              <a:t>Свойства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37477" y="2260665"/>
            <a:ext cx="6115585" cy="2803986"/>
            <a:chOff x="0" y="0"/>
            <a:chExt cx="8154113" cy="3738649"/>
          </a:xfrm>
        </p:grpSpPr>
        <p:grpSp>
          <p:nvGrpSpPr>
            <p:cNvPr name="Group 6" id="6"/>
            <p:cNvGrpSpPr/>
            <p:nvPr/>
          </p:nvGrpSpPr>
          <p:grpSpPr>
            <a:xfrm rot="5400000">
              <a:off x="-44218" y="383265"/>
              <a:ext cx="659976" cy="571540"/>
              <a:chOff x="0" y="0"/>
              <a:chExt cx="6350000" cy="54991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r="r" b="b" t="t" l="l"/>
                <a:pathLst>
                  <a:path h="5499100" w="63500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06717" y="-9525"/>
              <a:ext cx="6947397" cy="683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23"/>
                </a:lnSpc>
              </a:pPr>
              <a:r>
                <a:rPr lang="en-US" b="true" sz="3352" i="false" spc="268">
                  <a:solidFill>
                    <a:srgbClr val="1C2143">
                      <a:alpha val="69804"/>
                    </a:srgbClr>
                  </a:solidFill>
                  <a:latin typeface="Rosario"/>
                </a:rPr>
                <a:t>ОТРАЖЕНИЕ ВОЛН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206717" y="738635"/>
              <a:ext cx="6947397" cy="3000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7"/>
                </a:lnSpc>
              </a:pPr>
              <a:r>
                <a:rPr lang="en-US" b="true" sz="2235" i="false" spc="156">
                  <a:solidFill>
                    <a:srgbClr val="1C2143"/>
                  </a:solidFill>
                  <a:latin typeface="Rosario"/>
                </a:rPr>
                <a:t>Электромагнитные волны отражаются от металлического листа. Угол отражения при этом равен углу падения.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63173" y="1689165"/>
            <a:ext cx="6566882" cy="2020306"/>
            <a:chOff x="0" y="0"/>
            <a:chExt cx="8755843" cy="2693741"/>
          </a:xfrm>
        </p:grpSpPr>
        <p:grpSp>
          <p:nvGrpSpPr>
            <p:cNvPr name="Group 11" id="11"/>
            <p:cNvGrpSpPr/>
            <p:nvPr/>
          </p:nvGrpSpPr>
          <p:grpSpPr>
            <a:xfrm rot="5400000">
              <a:off x="-47482" y="411548"/>
              <a:ext cx="708679" cy="613716"/>
              <a:chOff x="0" y="0"/>
              <a:chExt cx="6350000" cy="54991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r="r" b="b" t="t" l="l"/>
                <a:pathLst>
                  <a:path h="5499100" w="63500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295766" y="0"/>
              <a:ext cx="7460077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i="false" spc="288">
                  <a:solidFill>
                    <a:srgbClr val="1C2143">
                      <a:alpha val="69804"/>
                    </a:srgbClr>
                  </a:solidFill>
                  <a:latin typeface="Rosario"/>
                </a:rPr>
                <a:t>ПОГЛОЩЕНИЕ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295766" y="790646"/>
              <a:ext cx="7460077" cy="1903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59"/>
                </a:lnSpc>
              </a:pPr>
              <a:r>
                <a:rPr lang="en-US" b="true" sz="2400" i="false" spc="168">
                  <a:solidFill>
                    <a:srgbClr val="1C2143"/>
                  </a:solidFill>
                  <a:latin typeface="Rosario"/>
                </a:rPr>
                <a:t>Частично поглощаются при прохождении сквозь диэлектрик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937477" y="5810513"/>
            <a:ext cx="6195634" cy="3307988"/>
            <a:chOff x="0" y="0"/>
            <a:chExt cx="8260846" cy="4410651"/>
          </a:xfrm>
        </p:grpSpPr>
        <p:grpSp>
          <p:nvGrpSpPr>
            <p:cNvPr name="Group 16" id="16"/>
            <p:cNvGrpSpPr/>
            <p:nvPr/>
          </p:nvGrpSpPr>
          <p:grpSpPr>
            <a:xfrm rot="5400000">
              <a:off x="-44797" y="388282"/>
              <a:ext cx="668615" cy="579021"/>
              <a:chOff x="0" y="0"/>
              <a:chExt cx="6350000" cy="54991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r="r" b="b" t="t" l="l"/>
                <a:pathLst>
                  <a:path h="5499100" w="63500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222512" y="0"/>
              <a:ext cx="7038334" cy="6829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5"/>
                </a:lnSpc>
              </a:pPr>
              <a:r>
                <a:rPr lang="en-US" b="true" sz="3396" i="false" spc="271">
                  <a:solidFill>
                    <a:srgbClr val="1C2143">
                      <a:alpha val="69804"/>
                    </a:srgbClr>
                  </a:solidFill>
                  <a:latin typeface="Rosario"/>
                </a:rPr>
                <a:t>ПРЕЛОМЛЕНИЕ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222512" y="749550"/>
              <a:ext cx="7038334" cy="3661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36"/>
                </a:lnSpc>
              </a:pPr>
              <a:r>
                <a:rPr lang="en-US" b="true" sz="2264" i="false" spc="158">
                  <a:solidFill>
                    <a:srgbClr val="1C2143"/>
                  </a:solidFill>
                  <a:latin typeface="Rosario"/>
                </a:rPr>
                <a:t>Меняют направление распространения при</a:t>
              </a:r>
            </a:p>
            <a:p>
              <a:pPr algn="ctr">
                <a:lnSpc>
                  <a:spcPts val="3736"/>
                </a:lnSpc>
              </a:pPr>
              <a:r>
                <a:rPr lang="en-US" b="true" sz="2264" i="false" spc="158">
                  <a:solidFill>
                    <a:srgbClr val="1C2143"/>
                  </a:solidFill>
                  <a:latin typeface="Rosario"/>
                </a:rPr>
                <a:t>переходе из воздуха в диэлектрик (и вообще на границе двух различных диэлектриков).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763173" y="4074617"/>
            <a:ext cx="7683991" cy="941425"/>
            <a:chOff x="0" y="0"/>
            <a:chExt cx="10245321" cy="1255233"/>
          </a:xfrm>
        </p:grpSpPr>
        <p:grpSp>
          <p:nvGrpSpPr>
            <p:cNvPr name="Group 21" id="21"/>
            <p:cNvGrpSpPr/>
            <p:nvPr/>
          </p:nvGrpSpPr>
          <p:grpSpPr>
            <a:xfrm rot="5400000">
              <a:off x="-55559" y="481558"/>
              <a:ext cx="829234" cy="718117"/>
              <a:chOff x="0" y="0"/>
              <a:chExt cx="6350000" cy="54991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r="r" b="b" t="t" l="l"/>
                <a:pathLst>
                  <a:path h="5499100" w="63500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16192" y="0"/>
              <a:ext cx="8729130" cy="1114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b="true" sz="3199" i="false" spc="255">
                  <a:solidFill>
                    <a:srgbClr val="1C2143">
                      <a:alpha val="69804"/>
                    </a:srgbClr>
                  </a:solidFill>
                  <a:latin typeface="Rosario"/>
                </a:rPr>
                <a:t>ИНТЕРФЕРЕНЦИЯ ВОЛН</a:t>
              </a:r>
            </a:p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066219" y="6625398"/>
            <a:ext cx="7719930" cy="249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b="true" sz="2400" i="false">
                <a:solidFill>
                  <a:srgbClr val="1C2143"/>
                </a:solidFill>
                <a:latin typeface="Open Sans Light"/>
              </a:rPr>
              <a:t>Огибают препятствия, размеры которых соизмеримы с длиной волны. Например, радиоволны, длина волны которых составляет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b="true" sz="2400" i="false">
                <a:solidFill>
                  <a:srgbClr val="1C2143"/>
                </a:solidFill>
                <a:latin typeface="Open Sans Light"/>
              </a:rPr>
              <a:t>несколько десятков или сотен метров, огибают дома или горы, находящиеся на пути их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b="true" sz="2400" i="false">
                <a:solidFill>
                  <a:srgbClr val="1C2143"/>
                </a:solidFill>
                <a:latin typeface="Open Sans Light"/>
              </a:rPr>
              <a:t>распространения.</a:t>
            </a:r>
          </a:p>
        </p:txBody>
      </p:sp>
      <p:grpSp>
        <p:nvGrpSpPr>
          <p:cNvPr name="Group 25" id="25"/>
          <p:cNvGrpSpPr>
            <a:grpSpLocks noChangeAspect="true"/>
          </p:cNvGrpSpPr>
          <p:nvPr/>
        </p:nvGrpSpPr>
        <p:grpSpPr>
          <a:xfrm rot="5400000">
            <a:off x="8733167" y="7506802"/>
            <a:ext cx="631274" cy="546683"/>
            <a:chOff x="0" y="0"/>
            <a:chExt cx="6350000" cy="5499100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C2143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2312515" y="5841900"/>
            <a:ext cx="3646065" cy="1274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b="false" sz="4200" i="false">
                <a:solidFill>
                  <a:srgbClr val="1C2143"/>
                </a:solidFill>
                <a:latin typeface="Open Sans"/>
              </a:rPr>
              <a:t>дифракция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1178073" y="4683660"/>
            <a:ext cx="5496223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 i="false">
                <a:solidFill>
                  <a:srgbClr val="1C2143"/>
                </a:solidFill>
                <a:latin typeface="Open Sans Light"/>
              </a:rPr>
              <a:t>Сложение двух или нескольких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 i="false">
                <a:solidFill>
                  <a:srgbClr val="1C2143"/>
                </a:solidFill>
                <a:latin typeface="Open Sans Light"/>
              </a:rPr>
              <a:t>волн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DADsfmAAGtc</dc:identifier>
  <dcterms:modified xsi:type="dcterms:W3CDTF">2011-08-01T06:04:30Z</dcterms:modified>
  <cp:revision>1</cp:revision>
  <dc:title>Электромагнитные волны</dc:title>
</cp:coreProperties>
</file>