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</p:sldIdLst>
  <p:sldSz cx="18288000" cy="10287000"/>
  <p:notesSz cx="6858000" cy="9144000"/>
  <p:embeddedFontLst>
    <p:embeddedFont>
      <p:font typeface="Source Sans Pro" charset="1" panose="020B0503030403020204"/>
      <p:regular r:id="rId6"/>
    </p:embeddedFont>
    <p:embeddedFont>
      <p:font typeface="Source Sans Pro Bold" charset="1" panose="020B0703030403020204"/>
      <p:regular r:id="rId7"/>
    </p:embeddedFont>
    <p:embeddedFont>
      <p:font typeface="Source Sans Pro Italics" charset="1" panose="020B0503030403090204"/>
      <p:regular r:id="rId8"/>
    </p:embeddedFont>
    <p:embeddedFont>
      <p:font typeface="Source Sans Pro Bold Italics" charset="1" panose="020B0703030403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Arimo" charset="1" panose="020B0604020202020204"/>
      <p:regular r:id="rId16"/>
    </p:embeddedFont>
    <p:embeddedFont>
      <p:font typeface="Arimo Bold" charset="1" panose="020B0704020202020204"/>
      <p:regular r:id="rId17"/>
    </p:embeddedFont>
    <p:embeddedFont>
      <p:font typeface="Arimo Italics" charset="1" panose="020B0604020202090204"/>
      <p:regular r:id="rId18"/>
    </p:embeddedFont>
    <p:embeddedFont>
      <p:font typeface="Arimo Bold Italics" charset="1" panose="020B0704020202090204"/>
      <p:regular r:id="rId19"/>
    </p:embeddedFont>
    <p:embeddedFont>
      <p:font typeface="Source Serif Pro" charset="1" panose="02040603050405020204"/>
      <p:regular r:id="rId20"/>
    </p:embeddedFont>
    <p:embeddedFont>
      <p:font typeface="Source Serif Pro Bold" charset="1" panose="02040803050405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791730" y="0"/>
            <a:ext cx="14496270" cy="9258300"/>
          </a:xfrm>
          <a:prstGeom prst="rect">
            <a:avLst/>
          </a:prstGeom>
          <a:solidFill>
            <a:srgbClr val="F8DADD">
              <a:alpha val="83921"/>
            </a:srgbClr>
          </a:solidFill>
        </p:spPr>
      </p:sp>
      <p:sp>
        <p:nvSpPr>
          <p:cNvPr name="AutoShape 3" id="3"/>
          <p:cNvSpPr/>
          <p:nvPr/>
        </p:nvSpPr>
        <p:spPr>
          <a:xfrm rot="-5400000">
            <a:off x="3023658" y="1796772"/>
            <a:ext cx="1567974" cy="31830"/>
          </a:xfrm>
          <a:prstGeom prst="rect">
            <a:avLst/>
          </a:prstGeom>
          <a:solidFill>
            <a:srgbClr val="57424A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87011" y="514350"/>
            <a:ext cx="8229600" cy="82296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8816611" y="3217401"/>
            <a:ext cx="8442689" cy="2823498"/>
            <a:chOff x="0" y="0"/>
            <a:chExt cx="11256919" cy="376466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8575"/>
              <a:ext cx="11256919" cy="2197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59"/>
                </a:lnSpc>
              </a:pPr>
              <a:r>
                <a:rPr lang="en-US" sz="6400">
                  <a:solidFill>
                    <a:srgbClr val="57424A"/>
                  </a:solidFill>
                  <a:latin typeface="Source Serif Pro Bold"/>
                </a:rPr>
                <a:t>Термодинамика.</a:t>
              </a:r>
            </a:p>
            <a:p>
              <a:pPr algn="ctr">
                <a:lnSpc>
                  <a:spcPts val="5520"/>
                </a:lnSpc>
              </a:pPr>
              <a:r>
                <a:rPr lang="en-US" sz="4800">
                  <a:solidFill>
                    <a:srgbClr val="57424A"/>
                  </a:solidFill>
                  <a:latin typeface="Source Serif Pro Bold"/>
                </a:rPr>
                <a:t>Законы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11199"/>
              <a:ext cx="11256919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spc="96">
                  <a:solidFill>
                    <a:srgbClr val="57424A"/>
                  </a:solidFill>
                  <a:latin typeface="Source Sans Pro Bold"/>
                </a:rPr>
                <a:t>ФИЗИКА. 10 КЛАСС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447553" y="837247"/>
            <a:ext cx="3184624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>
                <a:solidFill>
                  <a:srgbClr val="000000"/>
                </a:solidFill>
                <a:latin typeface="Open Sans Bold"/>
              </a:rPr>
              <a:t>МЕТОДИСТ.САЙТ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646031" y="1134753"/>
            <a:ext cx="1567974" cy="455186"/>
          </a:xfrm>
          <a:prstGeom prst="rect">
            <a:avLst/>
          </a:prstGeom>
          <a:solidFill>
            <a:srgbClr val="F8DADD">
              <a:alpha val="89803"/>
            </a:srgbClr>
          </a:solidFill>
        </p:spPr>
      </p:sp>
      <p:sp>
        <p:nvSpPr>
          <p:cNvPr name="AutoShape 3" id="3"/>
          <p:cNvSpPr/>
          <p:nvPr/>
        </p:nvSpPr>
        <p:spPr>
          <a:xfrm rot="-5400000">
            <a:off x="16609615" y="8458398"/>
            <a:ext cx="1567974" cy="31830"/>
          </a:xfrm>
          <a:prstGeom prst="rect">
            <a:avLst/>
          </a:prstGeom>
          <a:solidFill>
            <a:srgbClr val="57424A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4295" t="28135" r="64209" b="16479"/>
          <a:stretch>
            <a:fillRect/>
          </a:stretch>
        </p:blipFill>
        <p:spPr>
          <a:xfrm flipH="false" flipV="false" rot="0">
            <a:off x="12115417" y="1550035"/>
            <a:ext cx="4607766" cy="455794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702472" y="5632926"/>
            <a:ext cx="5020711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321475" y="631969"/>
            <a:ext cx="6965814" cy="1460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08"/>
              </a:lnSpc>
            </a:pPr>
            <a:r>
              <a:rPr lang="en-US" sz="4800" spc="144">
                <a:solidFill>
                  <a:srgbClr val="57424A"/>
                </a:solidFill>
                <a:latin typeface="Source Serif Pro Bold"/>
              </a:rPr>
              <a:t>Первый закон термодинамики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359312"/>
            <a:ext cx="7047267" cy="6470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36"/>
              </a:lnSpc>
              <a:spcBef>
                <a:spcPct val="0"/>
              </a:spcBef>
              <a:buFont typeface="Arial"/>
              <a:buChar char="•"/>
            </a:pPr>
            <a:r>
              <a:rPr lang="en-US" sz="2354" spc="235" u="none">
                <a:solidFill>
                  <a:srgbClr val="57424A"/>
                </a:solidFill>
                <a:latin typeface="Source Sans Pro Bold"/>
              </a:rPr>
              <a:t>Начнём с обуждения работы газа.</a:t>
            </a:r>
          </a:p>
          <a:p>
            <a:pPr algn="ctr" marL="0" indent="0" lvl="0">
              <a:lnSpc>
                <a:spcPts val="3436"/>
              </a:lnSpc>
              <a:spcBef>
                <a:spcPct val="0"/>
              </a:spcBef>
              <a:buFont typeface="Arial"/>
              <a:buChar char="•"/>
            </a:pPr>
          </a:p>
          <a:p>
            <a:pPr algn="ctr" marL="0" indent="0" lvl="0">
              <a:lnSpc>
                <a:spcPts val="3436"/>
              </a:lnSpc>
              <a:spcBef>
                <a:spcPct val="0"/>
              </a:spcBef>
              <a:buFont typeface="Arial"/>
              <a:buChar char="•"/>
            </a:pPr>
            <a:r>
              <a:rPr lang="en-US" sz="2354" spc="235" u="none">
                <a:solidFill>
                  <a:srgbClr val="57424A"/>
                </a:solidFill>
                <a:latin typeface="Source Sans Pro Bold"/>
              </a:rPr>
              <a:t>Газ, находящийся в сосуде под поршнем, действует на поршень с силой F = pS, где p —давление газа, S — площадь поршня.</a:t>
            </a:r>
          </a:p>
          <a:p>
            <a:pPr algn="ctr" marL="0" indent="0" lvl="0">
              <a:lnSpc>
                <a:spcPts val="3436"/>
              </a:lnSpc>
              <a:spcBef>
                <a:spcPct val="0"/>
              </a:spcBef>
              <a:buFont typeface="Arial"/>
              <a:buChar char="•"/>
            </a:pPr>
            <a:r>
              <a:rPr lang="en-US" sz="2354" spc="235" u="none">
                <a:solidFill>
                  <a:srgbClr val="57424A"/>
                </a:solidFill>
                <a:latin typeface="Source Sans Pro Bold"/>
              </a:rPr>
              <a:t> Если при этом поршень перемещается, то газ совершает работу.</a:t>
            </a:r>
          </a:p>
          <a:p>
            <a:pPr algn="ctr" marL="0" indent="0" lvl="0">
              <a:lnSpc>
                <a:spcPts val="3436"/>
              </a:lnSpc>
              <a:spcBef>
                <a:spcPct val="0"/>
              </a:spcBef>
              <a:buFont typeface="Arial"/>
              <a:buChar char="•"/>
            </a:pPr>
            <a:r>
              <a:rPr lang="en-US" sz="2354" spc="235" u="none">
                <a:solidFill>
                  <a:srgbClr val="57424A"/>
                </a:solidFill>
                <a:latin typeface="Source Sans Pro Bold"/>
              </a:rPr>
              <a:t>При расширении газа эта работа будет положительной (сила давления газа и перемещение поршня направлены в одну сторону).</a:t>
            </a:r>
          </a:p>
          <a:p>
            <a:pPr algn="ctr" marL="0" indent="0" lvl="0">
              <a:lnSpc>
                <a:spcPts val="3436"/>
              </a:lnSpc>
              <a:spcBef>
                <a:spcPct val="0"/>
              </a:spcBef>
              <a:buFont typeface="Arial"/>
              <a:buChar char="•"/>
            </a:pPr>
            <a:r>
              <a:rPr lang="en-US" sz="2354" spc="235" u="none">
                <a:solidFill>
                  <a:srgbClr val="57424A"/>
                </a:solidFill>
                <a:latin typeface="Source Sans Pro Bold"/>
              </a:rPr>
              <a:t> При сжатии работа газа отрицательна (сила давления газа и перемещение поршня направлены в противоположные стороны)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03193" y="450215"/>
            <a:ext cx="6806325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Работа газа в изобарном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 процессе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25671" y="2026048"/>
            <a:ext cx="2947095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 A = p(V2 − V1).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529010" y="4051935"/>
            <a:ext cx="3173462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A = −p(V1 − V2). 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862035" y="2797573"/>
            <a:ext cx="2074366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 Bold"/>
              </a:rPr>
              <a:t>газ расширяется</a:t>
            </a:r>
            <a:r>
              <a:rPr lang="en-US" sz="180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931091" y="4846320"/>
            <a:ext cx="1761083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 Bold"/>
              </a:rPr>
              <a:t>газ сжимается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812687"/>
            <a:ext cx="16230600" cy="7445613"/>
          </a:xfrm>
          <a:prstGeom prst="rect">
            <a:avLst/>
          </a:prstGeom>
          <a:solidFill>
            <a:srgbClr val="F8DAD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96765" y="2568099"/>
            <a:ext cx="12158397" cy="593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9"/>
              </a:lnSpc>
            </a:pPr>
            <a:r>
              <a:rPr lang="en-US" sz="3758" spc="112">
                <a:solidFill>
                  <a:srgbClr val="57424A"/>
                </a:solidFill>
                <a:latin typeface="Source Serif Pro Bold Italics"/>
              </a:rPr>
              <a:t>РАБОТА, СОВЕРШАЕМАЯ НАД ГАЗОМ</a:t>
            </a:r>
          </a:p>
        </p:txBody>
      </p:sp>
      <p:sp>
        <p:nvSpPr>
          <p:cNvPr name="AutoShape 4" id="4"/>
          <p:cNvSpPr/>
          <p:nvPr/>
        </p:nvSpPr>
        <p:spPr>
          <a:xfrm rot="-5400000">
            <a:off x="8344098" y="1796772"/>
            <a:ext cx="1567974" cy="31830"/>
          </a:xfrm>
          <a:prstGeom prst="rect">
            <a:avLst/>
          </a:prstGeom>
          <a:solidFill>
            <a:srgbClr val="57424A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4515" t="60692" r="29805" b="0"/>
          <a:stretch>
            <a:fillRect/>
          </a:stretch>
        </p:blipFill>
        <p:spPr>
          <a:xfrm flipH="false" flipV="false" rot="0">
            <a:off x="4899402" y="3526089"/>
            <a:ext cx="7216214" cy="323482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242463" y="7288377"/>
            <a:ext cx="13739415" cy="164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 Наряду с работой A, которую совершает газ по передвижению поршня, рассматривают также работу , которую поршень совершает над газом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355948" y="0"/>
            <a:ext cx="7932052" cy="10287000"/>
          </a:xfrm>
          <a:prstGeom prst="rect">
            <a:avLst/>
          </a:prstGeom>
          <a:solidFill>
            <a:srgbClr val="F8DAD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330717" y="610077"/>
            <a:ext cx="7813283" cy="396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65"/>
              </a:lnSpc>
            </a:pPr>
            <a:r>
              <a:rPr lang="en-US" sz="6500" spc="195">
                <a:solidFill>
                  <a:srgbClr val="57424A"/>
                </a:solidFill>
                <a:latin typeface="Source Serif Pro Bold"/>
              </a:rPr>
              <a:t>Первый закон термодинамики</a:t>
            </a:r>
          </a:p>
          <a:p>
            <a:pPr>
              <a:lnSpc>
                <a:spcPts val="7865"/>
              </a:lnSpc>
            </a:pPr>
          </a:p>
          <a:p>
            <a:pPr>
              <a:lnSpc>
                <a:spcPts val="7864"/>
              </a:lnSpc>
            </a:pPr>
            <a:r>
              <a:rPr lang="en-US" sz="6500" spc="195">
                <a:solidFill>
                  <a:srgbClr val="57424A"/>
                </a:solidFill>
                <a:latin typeface="Source Serif Pro Bold"/>
              </a:rPr>
              <a:t>Q = ∆U + 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35760" y="1066800"/>
            <a:ext cx="5847233" cy="5915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2"/>
              </a:lnSpc>
            </a:pPr>
            <a:r>
              <a:rPr lang="en-US" sz="4200" spc="378">
                <a:solidFill>
                  <a:srgbClr val="57424A"/>
                </a:solidFill>
                <a:latin typeface="Source Sans Pro Bold"/>
              </a:rPr>
              <a:t>Смысл его прост:</a:t>
            </a:r>
            <a:r>
              <a:rPr lang="en-US" sz="4200" spc="378">
                <a:solidFill>
                  <a:srgbClr val="FF5757"/>
                </a:solidFill>
                <a:latin typeface="Source Sans Pro Bold"/>
              </a:rPr>
              <a:t> </a:t>
            </a:r>
            <a:r>
              <a:rPr lang="en-US" sz="4200" spc="378">
                <a:solidFill>
                  <a:srgbClr val="FF5757"/>
                </a:solidFill>
                <a:latin typeface="Source Sans Pro Bold Italics"/>
              </a:rPr>
              <a:t>количество</a:t>
            </a:r>
            <a:r>
              <a:rPr lang="en-US" sz="4200" spc="378">
                <a:solidFill>
                  <a:srgbClr val="FF5757"/>
                </a:solidFill>
                <a:latin typeface="Source Sans Pro Bold"/>
              </a:rPr>
              <a:t> </a:t>
            </a:r>
            <a:r>
              <a:rPr lang="en-US" sz="4200" spc="378">
                <a:solidFill>
                  <a:srgbClr val="FF5757"/>
                </a:solidFill>
                <a:latin typeface="Source Sans Pro Bold Italics"/>
              </a:rPr>
              <a:t>теплоты, переданное газу, идёт на изменение внутренней энергии газа и на совершение</a:t>
            </a:r>
          </a:p>
          <a:p>
            <a:pPr algn="ctr">
              <a:lnSpc>
                <a:spcPts val="4662"/>
              </a:lnSpc>
            </a:pPr>
            <a:r>
              <a:rPr lang="en-US" sz="4200" spc="378">
                <a:solidFill>
                  <a:srgbClr val="FF5757"/>
                </a:solidFill>
                <a:latin typeface="Source Sans Pro Bold Italics"/>
              </a:rPr>
              <a:t>газом работы.</a:t>
            </a:r>
          </a:p>
        </p:txBody>
      </p:sp>
      <p:sp>
        <p:nvSpPr>
          <p:cNvPr name="AutoShape 5" id="5"/>
          <p:cNvSpPr/>
          <p:nvPr/>
        </p:nvSpPr>
        <p:spPr>
          <a:xfrm rot="-5400000">
            <a:off x="260628" y="1796772"/>
            <a:ext cx="1567974" cy="31830"/>
          </a:xfrm>
          <a:prstGeom prst="rect">
            <a:avLst/>
          </a:prstGeom>
          <a:solidFill>
            <a:srgbClr val="57424A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1330717" y="5509260"/>
            <a:ext cx="7216620" cy="374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20">
                <a:solidFill>
                  <a:srgbClr val="57424A"/>
                </a:solidFill>
                <a:latin typeface="Source Serif Pro Bold"/>
              </a:rPr>
              <a:t>величина Q может быть и отрицательной: в таком случае тепло отводится от газа. Но первый закон термодинамики остаётся справедливым в любом случае.</a:t>
            </a:r>
          </a:p>
          <a:p>
            <a:pPr algn="ctr">
              <a:lnSpc>
                <a:spcPts val="3359"/>
              </a:lnSpc>
            </a:pPr>
            <a:r>
              <a:rPr lang="en-US" sz="2400" spc="120">
                <a:solidFill>
                  <a:srgbClr val="57424A"/>
                </a:solidFill>
                <a:latin typeface="Source Serif Pro Bold"/>
              </a:rPr>
              <a:t> Он является</a:t>
            </a:r>
          </a:p>
          <a:p>
            <a:pPr algn="ctr">
              <a:lnSpc>
                <a:spcPts val="3359"/>
              </a:lnSpc>
            </a:pPr>
            <a:r>
              <a:rPr lang="en-US" sz="2400" spc="120">
                <a:solidFill>
                  <a:srgbClr val="57424A"/>
                </a:solidFill>
                <a:latin typeface="Source Serif Pro Bold"/>
              </a:rPr>
              <a:t>одним из фундаментальных физических законов и находит подтверждение в многочисленных опытах.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5172907" cy="8229600"/>
          </a:xfrm>
          <a:prstGeom prst="rect">
            <a:avLst/>
          </a:prstGeom>
          <a:solidFill>
            <a:srgbClr val="F8DAD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3969757"/>
            <a:ext cx="4532340" cy="2195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600" spc="107">
                <a:solidFill>
                  <a:srgbClr val="57424A"/>
                </a:solidFill>
                <a:latin typeface="Source Serif Pro Bold"/>
              </a:rPr>
              <a:t>Применение первого закона термодинамики к  изопроцессам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46298" y="930195"/>
            <a:ext cx="8785466" cy="217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 Bold"/>
              </a:rPr>
              <a:t>Изотермический процес</a:t>
            </a:r>
            <a:r>
              <a:rPr lang="en-US" sz="3000" spc="300">
                <a:solidFill>
                  <a:srgbClr val="57424A"/>
                </a:solidFill>
                <a:latin typeface="Source Sans Pro"/>
              </a:rPr>
              <a:t>с,</a:t>
            </a:r>
            <a:r>
              <a:rPr lang="en-US" sz="3000" spc="300">
                <a:solidFill>
                  <a:srgbClr val="57424A"/>
                </a:solidFill>
                <a:latin typeface="Source Sans Pro Bold"/>
              </a:rPr>
              <a:t> T = const</a:t>
            </a:r>
          </a:p>
          <a:p>
            <a:pPr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"/>
              </a:rPr>
              <a:t>Если температура газа не меняется, то не меняется и внутренняя энергия: ∆U = 0. Тогда формуладаёт:</a:t>
            </a:r>
            <a:r>
              <a:rPr lang="en-US" sz="3000" spc="300">
                <a:solidFill>
                  <a:srgbClr val="57424A"/>
                </a:solidFill>
                <a:latin typeface="Source Sans Pro Bold"/>
              </a:rPr>
              <a:t>  Q = A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6879259" y="4766392"/>
            <a:ext cx="1567974" cy="31830"/>
          </a:xfrm>
          <a:prstGeom prst="rect">
            <a:avLst/>
          </a:prstGeom>
          <a:solidFill>
            <a:srgbClr val="57424A"/>
          </a:solidFill>
        </p:spPr>
      </p:sp>
      <p:sp>
        <p:nvSpPr>
          <p:cNvPr name="AutoShape 6" id="6"/>
          <p:cNvSpPr/>
          <p:nvPr/>
        </p:nvSpPr>
        <p:spPr>
          <a:xfrm rot="0">
            <a:off x="6879259" y="8006474"/>
            <a:ext cx="1567974" cy="31830"/>
          </a:xfrm>
          <a:prstGeom prst="rect">
            <a:avLst/>
          </a:prstGeom>
          <a:solidFill>
            <a:srgbClr val="57424A"/>
          </a:solidFill>
        </p:spPr>
      </p:sp>
      <p:sp>
        <p:nvSpPr>
          <p:cNvPr name="AutoShape 7" id="7"/>
          <p:cNvSpPr/>
          <p:nvPr/>
        </p:nvSpPr>
        <p:spPr>
          <a:xfrm rot="0">
            <a:off x="6879259" y="2052240"/>
            <a:ext cx="1567974" cy="31830"/>
          </a:xfrm>
          <a:prstGeom prst="rect">
            <a:avLst/>
          </a:prstGeom>
          <a:solidFill>
            <a:srgbClr val="57424A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8846298" y="3664576"/>
            <a:ext cx="9441702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 Bold"/>
              </a:rPr>
              <a:t>Изохорный процесс, V = const.</a:t>
            </a:r>
          </a:p>
          <a:p>
            <a:pPr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"/>
              </a:rPr>
              <a:t>Если объём газа остаётся постоянным, то поршень не перемещается, и потому работа газа равна нулю: A = 0. Тогда первый закон термодинамики даёт:   </a:t>
            </a:r>
            <a:r>
              <a:rPr lang="en-US" sz="3000" spc="300">
                <a:solidFill>
                  <a:srgbClr val="57424A"/>
                </a:solidFill>
                <a:latin typeface="Source Sans Pro Bold"/>
              </a:rPr>
              <a:t>Q = ∆U.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61707" y="6926083"/>
            <a:ext cx="9626293" cy="2933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71"/>
              </a:lnSpc>
            </a:pPr>
            <a:r>
              <a:rPr lang="en-US" sz="3199" spc="319">
                <a:solidFill>
                  <a:srgbClr val="57424A"/>
                </a:solidFill>
                <a:latin typeface="Source Sans Pro Bold"/>
              </a:rPr>
              <a:t>Изобарный процесс, p = const.</a:t>
            </a:r>
          </a:p>
          <a:p>
            <a:pPr>
              <a:lnSpc>
                <a:spcPts val="4671"/>
              </a:lnSpc>
            </a:pPr>
            <a:r>
              <a:rPr lang="en-US" sz="3199" spc="319">
                <a:solidFill>
                  <a:srgbClr val="57424A"/>
                </a:solidFill>
                <a:latin typeface="Source Sans Pro"/>
              </a:rPr>
              <a:t>Подведённое к газу тепло идёт как на изменение внутренней энергии, так и на совершение работы для которой справедлива формула  </a:t>
            </a:r>
            <a:r>
              <a:rPr lang="en-US" sz="3199" spc="319">
                <a:solidFill>
                  <a:srgbClr val="57424A"/>
                </a:solidFill>
                <a:latin typeface="Source Sans Pro Bold"/>
              </a:rPr>
              <a:t>Q = ∆U + p∆V.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355948" y="0"/>
            <a:ext cx="7932052" cy="10287000"/>
          </a:xfrm>
          <a:prstGeom prst="rect">
            <a:avLst/>
          </a:prstGeom>
          <a:solidFill>
            <a:srgbClr val="F8DADD"/>
          </a:solidFill>
        </p:spPr>
      </p:sp>
      <p:sp>
        <p:nvSpPr>
          <p:cNvPr name="AutoShape 3" id="3"/>
          <p:cNvSpPr/>
          <p:nvPr/>
        </p:nvSpPr>
        <p:spPr>
          <a:xfrm rot="-5400000">
            <a:off x="260628" y="1796772"/>
            <a:ext cx="1567974" cy="31830"/>
          </a:xfrm>
          <a:prstGeom prst="rect">
            <a:avLst/>
          </a:prstGeom>
          <a:solidFill>
            <a:srgbClr val="57424A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18953" t="0" r="0" b="17854"/>
          <a:stretch>
            <a:fillRect/>
          </a:stretch>
        </p:blipFill>
        <p:spPr>
          <a:xfrm flipH="false" flipV="false" rot="0">
            <a:off x="1028700" y="3638833"/>
            <a:ext cx="5374124" cy="267352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7275830"/>
            <a:ext cx="7813283" cy="198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64"/>
              </a:lnSpc>
            </a:pPr>
            <a:r>
              <a:rPr lang="en-US" sz="6500" spc="195">
                <a:solidFill>
                  <a:srgbClr val="57424A"/>
                </a:solidFill>
                <a:latin typeface="Source Serif Pro"/>
              </a:rPr>
              <a:t>Адиабатный процесс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664242" y="1066800"/>
            <a:ext cx="5218751" cy="3334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4"/>
              </a:lnSpc>
            </a:pPr>
            <a:r>
              <a:rPr lang="en-US" sz="3400" spc="306">
                <a:solidFill>
                  <a:srgbClr val="FF5757"/>
                </a:solidFill>
                <a:latin typeface="Source Sans Pro Bold"/>
              </a:rPr>
              <a:t>ПРОЦЕСС НАЗЫВАЕТСЯ АДИАБАТНЫМ, ЕСЛИ ОН ИДЁТ БЕЗ ТЕПЛООБМЕНА С ОКРУЖАЮЩИМИ ТЕЛАМИ.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98433" y="1832134"/>
            <a:ext cx="5218751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40">
                <a:solidFill>
                  <a:srgbClr val="545454"/>
                </a:solidFill>
                <a:latin typeface="Source Serif Pro Bold"/>
              </a:rPr>
              <a:t>Пример теплоизолированного сосуда — термос.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88868" y="4840605"/>
            <a:ext cx="11070432" cy="164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При адиабатном процессе Q = 0. Из первого закона термодинамики получаем: A + ∆U = 0,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или A = −∆U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2032" y="342027"/>
            <a:ext cx="7359951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Bold"/>
              </a:rPr>
              <a:t>Приблизительно адиабатным будет всякий процесс, протекающий достаточно быстро: в течение процесса теплообмен просто не успевает произойти.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55948" y="7247255"/>
            <a:ext cx="7932052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Extra Bold"/>
              </a:rPr>
              <a:t> в процессе адиабатного сжатия будет A &lt; 0, поэтому ∆U &gt; 0: газ нагревается.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Extra Bold"/>
              </a:rPr>
              <a:t>Адиабатное нагревание воздуха используется в дизельных двигателях для воспламенения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Extra Bold"/>
              </a:rPr>
              <a:t>топлива.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25485" y="787724"/>
            <a:ext cx="8115300" cy="8711551"/>
          </a:xfrm>
          <a:prstGeom prst="rect">
            <a:avLst/>
          </a:prstGeom>
          <a:solidFill>
            <a:srgbClr val="F8DADD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909325" y="1038225"/>
            <a:ext cx="5204171" cy="108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3627" spc="108">
                <a:solidFill>
                  <a:srgbClr val="FF5757"/>
                </a:solidFill>
                <a:latin typeface="Source Serif Pro Bold"/>
              </a:rPr>
              <a:t>Второй закон термодинамики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56100" y="822974"/>
            <a:ext cx="6803200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"/>
              </a:rPr>
              <a:t>1. ТЕПЛОТА НЕ МОЖЕТ ПЕРЕХОДИТЬ САМОПРОИЗВОЛЬНО ОТ МЕНЕЕ НАГРЕТОГО ТЕЛА К БОЛЕЕ НАГРЕТОМУ.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9144000" y="4023227"/>
            <a:ext cx="1567974" cy="146130"/>
          </a:xfrm>
          <a:prstGeom prst="rect">
            <a:avLst/>
          </a:prstGeom>
          <a:solidFill>
            <a:srgbClr val="57424A"/>
          </a:solidFill>
        </p:spPr>
      </p:sp>
      <p:sp>
        <p:nvSpPr>
          <p:cNvPr name="AutoShape 6" id="6"/>
          <p:cNvSpPr/>
          <p:nvPr/>
        </p:nvSpPr>
        <p:spPr>
          <a:xfrm rot="0">
            <a:off x="9144000" y="889649"/>
            <a:ext cx="1567974" cy="139051"/>
          </a:xfrm>
          <a:prstGeom prst="rect">
            <a:avLst/>
          </a:prstGeom>
          <a:solidFill>
            <a:srgbClr val="57424A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0456100" y="3745230"/>
            <a:ext cx="6803200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"/>
              </a:rPr>
              <a:t>2.НЕВОЗМОЖЕН ПРОЦЕСС, ЕДИНСТВЕННЫМ РЕЗУЛЬТАТОМ КОТОРОГО ЯВЛЯЕТСЯ ПРЕВРАЩЕНИЕ ТЕПЛОТЫ В РАБОТУ.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11974" y="6737999"/>
            <a:ext cx="6803200" cy="32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3000" spc="300">
                <a:solidFill>
                  <a:srgbClr val="57424A"/>
                </a:solidFill>
                <a:latin typeface="Source Sans Pro"/>
              </a:rPr>
              <a:t>3.ВЕЧНЫЙ ДВИГАТЕЛЬ ВТОРОГО РОДА НЕВОЗМОЖЕН. ТЕПЛОТА, НАИБОЛЕЕ ХОЛОДНОГО ИЗ УЧАСТВУЮЩИХ В ПРОЦЕССЕ ТЕЛ, НЕ МОЖЕТ СЛУЖИТЬ ИСТОЧНИКОМ РАБОТЫ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44000" y="6475095"/>
            <a:ext cx="1567974" cy="929835"/>
            <a:chOff x="0" y="0"/>
            <a:chExt cx="963717" cy="571500"/>
          </a:xfrm>
        </p:grpSpPr>
        <p:sp>
          <p:nvSpPr>
            <p:cNvPr name="Freeform 10" id="10"/>
            <p:cNvSpPr/>
            <p:nvPr/>
          </p:nvSpPr>
          <p:spPr>
            <a:xfrm>
              <a:off x="0" y="255270"/>
              <a:ext cx="963717" cy="69850"/>
            </a:xfrm>
            <a:custGeom>
              <a:avLst/>
              <a:gdLst/>
              <a:ahLst/>
              <a:cxnLst/>
              <a:rect r="r" b="b" t="t" l="l"/>
              <a:pathLst>
                <a:path h="69850" w="963717">
                  <a:moveTo>
                    <a:pt x="6728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63717" y="69850"/>
                  </a:lnTo>
                  <a:lnTo>
                    <a:pt x="963717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64674" y="2183144"/>
            <a:ext cx="7436924" cy="704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Не все физические процессы, допускаемые нашим воображением, могут осуществляться в реальности. Например, в течение нескольких столетий предпринимались попытки изобрести вечный двигатель первого рода — устройство, способное производить неограниченное количество механической работы само по себе, без привлечения внешних источников энергии.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Все подобные проекты, зачастую весьма хитроумные, неизменно терпели крах. В конечном счёте это привело к открытию фундаментального закона природы — закона сохранения энергии.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Любой процесс, нарушающий закон сохранения энергии, оказывается невозможным; точнее —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не обнаружено ни одного процесса, в котором не выполнялся бы закон сохранения энергии.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В термодинамике закон сохранения энергии принял форму первого закона термодинамики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812687"/>
            <a:ext cx="16230600" cy="7445613"/>
          </a:xfrm>
          <a:prstGeom prst="rect">
            <a:avLst/>
          </a:prstGeom>
          <a:solidFill>
            <a:srgbClr val="F8DAD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189763" y="2369460"/>
            <a:ext cx="13908473" cy="6332067"/>
            <a:chOff x="0" y="0"/>
            <a:chExt cx="18544631" cy="844275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18544631" cy="36809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47"/>
                </a:lnSpc>
              </a:pPr>
              <a:r>
                <a:rPr lang="en-US" sz="4300" spc="128">
                  <a:solidFill>
                    <a:srgbClr val="57424A"/>
                  </a:solidFill>
                  <a:latin typeface="Source Serif Pro Italics"/>
                </a:rPr>
                <a:t>Процессы, идущие бесконечно медленно, являются обратимыми. Это идеализация. Реальные процессы идут с конечной скоростью и потому необратимы.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667276" y="4384556"/>
              <a:ext cx="9097340" cy="405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7"/>
                </a:lnSpc>
              </a:pPr>
              <a:r>
                <a:rPr lang="en-US" sz="2800" spc="280">
                  <a:solidFill>
                    <a:srgbClr val="57424A"/>
                  </a:solidFill>
                  <a:latin typeface="Source Sans Pro"/>
                </a:rPr>
                <a:t>МАШИНА КАРНО ЯВЛЯЕТСЯ ИДЕАЛИЗАЦИЕЙ — УЖЕ ПОТОМУ, ЧТО ИСПОЛЬЗУЕТ БЕСКОНЕЧНО</a:t>
              </a:r>
            </a:p>
            <a:p>
              <a:pPr algn="ctr">
                <a:lnSpc>
                  <a:spcPts val="4087"/>
                </a:lnSpc>
              </a:pPr>
              <a:r>
                <a:rPr lang="en-US" sz="2800" spc="280">
                  <a:solidFill>
                    <a:srgbClr val="57424A"/>
                  </a:solidFill>
                  <a:latin typeface="Source Sans Pro"/>
                </a:rPr>
                <a:t>МЕДЛЕННЫЕ ПРОЦЕССЫ. ПОЭТОМУ ЕЁ ЧАСТО НАЗЫВАЮТ ИДЕАЛЬНОЙ ТЕПЛОВОЙ МАШИНОЙ.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DADyCBrvuC8</dc:identifier>
  <dcterms:modified xsi:type="dcterms:W3CDTF">2011-08-01T06:04:30Z</dcterms:modified>
  <cp:revision>1</cp:revision>
  <dc:title>Термодинамика</dc:title>
</cp:coreProperties>
</file>