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0"/>
    <p:sldId id="257" r:id="rId21"/>
    <p:sldId id="258" r:id="rId22"/>
    <p:sldId id="259" r:id="rId23"/>
    <p:sldId id="260" r:id="rId24"/>
    <p:sldId id="261" r:id="rId25"/>
  </p:sldIdLst>
  <p:sldSz cx="18288000" cy="10287000"/>
  <p:notesSz cx="6858000" cy="9144000"/>
  <p:embeddedFontLst>
    <p:embeddedFont>
      <p:font typeface="Open Sans" charset="1" panose="020B0606030504020204"/>
      <p:regular r:id="rId6"/>
    </p:embeddedFont>
    <p:embeddedFont>
      <p:font typeface="Open Sans Bold" charset="1" panose="020B0806030504020204"/>
      <p:regular r:id="rId7"/>
    </p:embeddedFont>
    <p:embeddedFont>
      <p:font typeface="Open Sans Italics" charset="1" panose="020B0606030504020204"/>
      <p:regular r:id="rId8"/>
    </p:embeddedFont>
    <p:embeddedFont>
      <p:font typeface="Open Sans Bold Italics" charset="1" panose="020B0806030504020204"/>
      <p:regular r:id="rId9"/>
    </p:embeddedFont>
    <p:embeddedFont>
      <p:font typeface="Open Sans Extra Bold" charset="1" panose="020B0906030804020204"/>
      <p:regular r:id="rId10"/>
    </p:embeddedFont>
    <p:embeddedFont>
      <p:font typeface="Open Sans Extra Bold Italics" charset="1" panose="020B0906030804020204"/>
      <p:regular r:id="rId11"/>
    </p:embeddedFont>
    <p:embeddedFont>
      <p:font typeface="Arimo" charset="1" panose="020B0604020202020204"/>
      <p:regular r:id="rId12"/>
    </p:embeddedFont>
    <p:embeddedFont>
      <p:font typeface="Arimo Bold" charset="1" panose="020B0704020202020204"/>
      <p:regular r:id="rId13"/>
    </p:embeddedFont>
    <p:embeddedFont>
      <p:font typeface="Arimo Italics" charset="1" panose="020B0604020202090204"/>
      <p:regular r:id="rId14"/>
    </p:embeddedFont>
    <p:embeddedFont>
      <p:font typeface="Arimo Bold Italics" charset="1" panose="020B0704020202090204"/>
      <p:regular r:id="rId15"/>
    </p:embeddedFont>
    <p:embeddedFont>
      <p:font typeface="Belleza" charset="1" panose="02000503050000020003"/>
      <p:regular r:id="rId16"/>
    </p:embeddedFont>
    <p:embeddedFont>
      <p:font typeface="IBM Plex Sans Hebrew Text" charset="1" panose="020B0503050203000203"/>
      <p:regular r:id="rId17"/>
    </p:embeddedFont>
    <p:embeddedFont>
      <p:font typeface="IBM Plex Sans Hebrew Text Bold" charset="1" panose="020B0603050203000203"/>
      <p:regular r:id="rId18"/>
    </p:embeddedFont>
    <p:embeddedFont>
      <p:font typeface="Moontime" charset="1" panose="0000000000000000000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slides/slide1.xml" Type="http://schemas.openxmlformats.org/officeDocument/2006/relationships/slide"/><Relationship Id="rId21" Target="slides/slide2.xml" Type="http://schemas.openxmlformats.org/officeDocument/2006/relationships/slide"/><Relationship Id="rId22" Target="slides/slide3.xml" Type="http://schemas.openxmlformats.org/officeDocument/2006/relationships/slide"/><Relationship Id="rId23" Target="slides/slide4.xml" Type="http://schemas.openxmlformats.org/officeDocument/2006/relationships/slide"/><Relationship Id="rId24" Target="slides/slide5.xml" Type="http://schemas.openxmlformats.org/officeDocument/2006/relationships/slide"/><Relationship Id="rId25" Target="slides/slide6.xml" Type="http://schemas.openxmlformats.org/officeDocument/2006/relationship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jpeg" Type="http://schemas.openxmlformats.org/officeDocument/2006/relationships/image"/><Relationship Id="rId4" Target="../media/image7.jpeg" Type="http://schemas.openxmlformats.org/officeDocument/2006/relationships/image"/><Relationship Id="rId5" Target="../media/image8.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jpeg" Type="http://schemas.openxmlformats.org/officeDocument/2006/relationships/image"/><Relationship Id="rId4" Target="../media/image11.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26824"/>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8036405">
            <a:off x="-657646" y="2788158"/>
            <a:ext cx="21049840" cy="24951319"/>
          </a:xfrm>
          <a:prstGeom prst="rect">
            <a:avLst/>
          </a:prstGeom>
        </p:spPr>
      </p:pic>
      <p:pic>
        <p:nvPicPr>
          <p:cNvPr name="Picture 3" id="3"/>
          <p:cNvPicPr>
            <a:picLocks noChangeAspect="true"/>
          </p:cNvPicPr>
          <p:nvPr/>
        </p:nvPicPr>
        <p:blipFill>
          <a:blip r:embed="rId3"/>
          <a:srcRect l="0" t="0" r="0" b="0"/>
          <a:stretch>
            <a:fillRect/>
          </a:stretch>
        </p:blipFill>
        <p:spPr>
          <a:xfrm flipH="false" flipV="false" rot="-10073860">
            <a:off x="-10968728" y="-14559003"/>
            <a:ext cx="31044605" cy="21053887"/>
          </a:xfrm>
          <a:prstGeom prst="rect">
            <a:avLst/>
          </a:prstGeom>
        </p:spPr>
      </p:pic>
      <p:pic>
        <p:nvPicPr>
          <p:cNvPr name="Picture 4" id="4"/>
          <p:cNvPicPr>
            <a:picLocks noChangeAspect="true"/>
          </p:cNvPicPr>
          <p:nvPr/>
        </p:nvPicPr>
        <p:blipFill>
          <a:blip r:embed="rId4"/>
          <a:srcRect l="0" t="0" r="0" b="0"/>
          <a:stretch>
            <a:fillRect/>
          </a:stretch>
        </p:blipFill>
        <p:spPr>
          <a:xfrm flipH="false" flipV="false" rot="0">
            <a:off x="0" y="2350190"/>
            <a:ext cx="6562129" cy="5602418"/>
          </a:xfrm>
          <a:prstGeom prst="rect">
            <a:avLst/>
          </a:prstGeom>
        </p:spPr>
      </p:pic>
      <p:sp>
        <p:nvSpPr>
          <p:cNvPr name="TextBox 5" id="5"/>
          <p:cNvSpPr txBox="true"/>
          <p:nvPr/>
        </p:nvSpPr>
        <p:spPr>
          <a:xfrm rot="0">
            <a:off x="6562129" y="2870023"/>
            <a:ext cx="11725871" cy="827892"/>
          </a:xfrm>
          <a:prstGeom prst="rect">
            <a:avLst/>
          </a:prstGeom>
        </p:spPr>
        <p:txBody>
          <a:bodyPr anchor="t" rtlCol="false" tIns="0" lIns="0" bIns="0" rIns="0">
            <a:spAutoFit/>
          </a:bodyPr>
          <a:lstStyle/>
          <a:p>
            <a:pPr algn="ctr">
              <a:lnSpc>
                <a:spcPts val="6327"/>
              </a:lnSpc>
            </a:pPr>
            <a:r>
              <a:rPr lang="en-US" sz="5600">
                <a:solidFill>
                  <a:srgbClr val="FFFFFF"/>
                </a:solidFill>
                <a:latin typeface="Belleza Bold"/>
              </a:rPr>
              <a:t>Рентгеновское излучение</a:t>
            </a:r>
          </a:p>
        </p:txBody>
      </p:sp>
      <p:sp>
        <p:nvSpPr>
          <p:cNvPr name="TextBox 6" id="6"/>
          <p:cNvSpPr txBox="true"/>
          <p:nvPr/>
        </p:nvSpPr>
        <p:spPr>
          <a:xfrm rot="0">
            <a:off x="9144000" y="4708604"/>
            <a:ext cx="8931109" cy="907892"/>
          </a:xfrm>
          <a:prstGeom prst="rect">
            <a:avLst/>
          </a:prstGeom>
        </p:spPr>
        <p:txBody>
          <a:bodyPr anchor="t" rtlCol="false" tIns="0" lIns="0" bIns="0" rIns="0">
            <a:spAutoFit/>
          </a:bodyPr>
          <a:lstStyle/>
          <a:p>
            <a:pPr algn="ctr">
              <a:lnSpc>
                <a:spcPts val="7231"/>
              </a:lnSpc>
            </a:pPr>
            <a:r>
              <a:rPr lang="en-US" sz="6399">
                <a:solidFill>
                  <a:srgbClr val="000000"/>
                </a:solidFill>
                <a:latin typeface="Moontime"/>
              </a:rPr>
              <a:t>физика..\ 11 класс</a:t>
            </a:r>
          </a:p>
        </p:txBody>
      </p:sp>
      <p:sp>
        <p:nvSpPr>
          <p:cNvPr name="TextBox 7" id="7"/>
          <p:cNvSpPr txBox="true"/>
          <p:nvPr/>
        </p:nvSpPr>
        <p:spPr>
          <a:xfrm rot="0">
            <a:off x="5001035" y="9097727"/>
            <a:ext cx="14901530" cy="552042"/>
          </a:xfrm>
          <a:prstGeom prst="rect">
            <a:avLst/>
          </a:prstGeom>
        </p:spPr>
        <p:txBody>
          <a:bodyPr anchor="t" rtlCol="false" tIns="0" lIns="0" bIns="0" rIns="0">
            <a:spAutoFit/>
          </a:bodyPr>
          <a:lstStyle/>
          <a:p>
            <a:pPr algn="ctr">
              <a:lnSpc>
                <a:spcPts val="4480"/>
              </a:lnSpc>
              <a:spcBef>
                <a:spcPct val="0"/>
              </a:spcBef>
            </a:pPr>
            <a:r>
              <a:rPr lang="en-US" sz="3200" spc="697">
                <a:solidFill>
                  <a:srgbClr val="000000"/>
                </a:solidFill>
                <a:latin typeface="IBM Plex Sans Hebrew Text Bold"/>
              </a:rPr>
              <a:t>МЕТОДИСТ.САЙТ</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9393558" y="0"/>
            <a:ext cx="8229600" cy="8229600"/>
          </a:xfrm>
          <a:prstGeom prst="rect">
            <a:avLst/>
          </a:prstGeom>
        </p:spPr>
      </p:pic>
      <p:sp>
        <p:nvSpPr>
          <p:cNvPr name="TextBox 3" id="3"/>
          <p:cNvSpPr txBox="true"/>
          <p:nvPr/>
        </p:nvSpPr>
        <p:spPr>
          <a:xfrm rot="0">
            <a:off x="1028700" y="362776"/>
            <a:ext cx="7187407" cy="4093568"/>
          </a:xfrm>
          <a:prstGeom prst="rect">
            <a:avLst/>
          </a:prstGeom>
        </p:spPr>
        <p:txBody>
          <a:bodyPr anchor="t" rtlCol="false" tIns="0" lIns="0" bIns="0" rIns="0">
            <a:spAutoFit/>
          </a:bodyPr>
          <a:lstStyle/>
          <a:p>
            <a:pPr algn="ctr">
              <a:lnSpc>
                <a:spcPts val="4644"/>
              </a:lnSpc>
            </a:pPr>
            <a:r>
              <a:rPr lang="en-US" sz="3600">
                <a:solidFill>
                  <a:srgbClr val="F26824"/>
                </a:solidFill>
                <a:latin typeface="Belleza Italics"/>
              </a:rPr>
              <a:t>электромагнитные волны, энергия фотонов которых лежит на шкале электромагнитных волн между </a:t>
            </a:r>
          </a:p>
          <a:p>
            <a:pPr algn="ctr">
              <a:lnSpc>
                <a:spcPts val="4643"/>
              </a:lnSpc>
            </a:pPr>
            <a:r>
              <a:rPr lang="en-US" sz="3600">
                <a:solidFill>
                  <a:srgbClr val="F26824"/>
                </a:solidFill>
                <a:latin typeface="Belleza Italics"/>
              </a:rPr>
              <a:t>ультрафиолетовым излучением и гамма-излучением </a:t>
            </a:r>
          </a:p>
          <a:p>
            <a:pPr algn="ctr">
              <a:lnSpc>
                <a:spcPts val="4644"/>
              </a:lnSpc>
            </a:pPr>
            <a:r>
              <a:rPr lang="en-US" sz="3600">
                <a:solidFill>
                  <a:srgbClr val="F26824"/>
                </a:solidFill>
                <a:latin typeface="Belleza Italics"/>
              </a:rPr>
              <a:t>(от ~100 эВ до ~1 МэВ)</a:t>
            </a:r>
            <a:r>
              <a:rPr lang="en-US" sz="3600">
                <a:solidFill>
                  <a:srgbClr val="F57A30"/>
                </a:solidFill>
                <a:latin typeface="Belleza Italics"/>
              </a:rPr>
              <a:t>, </a:t>
            </a:r>
          </a:p>
        </p:txBody>
      </p:sp>
      <p:sp>
        <p:nvSpPr>
          <p:cNvPr name="TextBox 4" id="4"/>
          <p:cNvSpPr txBox="true"/>
          <p:nvPr/>
        </p:nvSpPr>
        <p:spPr>
          <a:xfrm rot="0">
            <a:off x="8778433" y="8741410"/>
            <a:ext cx="9043193" cy="976630"/>
          </a:xfrm>
          <a:prstGeom prst="rect">
            <a:avLst/>
          </a:prstGeom>
        </p:spPr>
        <p:txBody>
          <a:bodyPr anchor="t" rtlCol="false" tIns="0" lIns="0" bIns="0" rIns="0">
            <a:spAutoFit/>
          </a:bodyPr>
          <a:lstStyle/>
          <a:p>
            <a:pPr algn="ctr">
              <a:lnSpc>
                <a:spcPts val="3919"/>
              </a:lnSpc>
              <a:spcBef>
                <a:spcPct val="0"/>
              </a:spcBef>
            </a:pPr>
            <a:r>
              <a:rPr lang="en-US" sz="2800">
                <a:solidFill>
                  <a:srgbClr val="F26824"/>
                </a:solidFill>
                <a:latin typeface="Open Sans"/>
              </a:rPr>
              <a:t>Рентгенограмма грудной клетки человека</a:t>
            </a:r>
          </a:p>
          <a:p>
            <a:pPr algn="ctr">
              <a:lnSpc>
                <a:spcPts val="3919"/>
              </a:lnSpc>
              <a:spcBef>
                <a:spcPct val="0"/>
              </a:spcBef>
            </a:pPr>
            <a:r>
              <a:rPr lang="en-US" sz="2800">
                <a:solidFill>
                  <a:srgbClr val="F26824"/>
                </a:solidFill>
                <a:latin typeface="Open Sans"/>
              </a:rPr>
              <a:t> (прямая передняя проекция).</a:t>
            </a:r>
          </a:p>
        </p:txBody>
      </p:sp>
      <p:sp>
        <p:nvSpPr>
          <p:cNvPr name="TextBox 5" id="5"/>
          <p:cNvSpPr txBox="true"/>
          <p:nvPr/>
        </p:nvSpPr>
        <p:spPr>
          <a:xfrm rot="0">
            <a:off x="1138024" y="4759325"/>
            <a:ext cx="6968760" cy="4958715"/>
          </a:xfrm>
          <a:prstGeom prst="rect">
            <a:avLst/>
          </a:prstGeom>
        </p:spPr>
        <p:txBody>
          <a:bodyPr anchor="t" rtlCol="false" tIns="0" lIns="0" bIns="0" rIns="0">
            <a:spAutoFit/>
          </a:bodyPr>
          <a:lstStyle/>
          <a:p>
            <a:pPr algn="ctr">
              <a:lnSpc>
                <a:spcPts val="4409"/>
              </a:lnSpc>
              <a:spcBef>
                <a:spcPct val="0"/>
              </a:spcBef>
            </a:pPr>
            <a:r>
              <a:rPr lang="en-US" sz="3150">
                <a:solidFill>
                  <a:srgbClr val="F57A30"/>
                </a:solidFill>
                <a:latin typeface="Open Sans Extra Bold"/>
              </a:rPr>
              <a:t> В 1835 году немецким знаменитым физиком Вильгельмом Рентгеном был обнаружен новый, ранее не известный вид электромагнитного излучения, которое было названо в честь своего открывателя-рентгеновским.</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ABDDD2"/>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10187568">
            <a:off x="-8490858" y="6754213"/>
            <a:ext cx="31044605" cy="21053887"/>
          </a:xfrm>
          <a:prstGeom prst="rect">
            <a:avLst/>
          </a:prstGeom>
        </p:spPr>
      </p:pic>
      <p:pic>
        <p:nvPicPr>
          <p:cNvPr name="Picture 3" id="3"/>
          <p:cNvPicPr>
            <a:picLocks noChangeAspect="true"/>
          </p:cNvPicPr>
          <p:nvPr/>
        </p:nvPicPr>
        <p:blipFill>
          <a:blip r:embed="rId3"/>
          <a:srcRect l="0" t="0" r="0" b="0"/>
          <a:stretch>
            <a:fillRect/>
          </a:stretch>
        </p:blipFill>
        <p:spPr>
          <a:xfrm flipH="false" flipV="false" rot="0">
            <a:off x="7809096" y="6439806"/>
            <a:ext cx="4028570" cy="4028570"/>
          </a:xfrm>
          <a:prstGeom prst="rect">
            <a:avLst/>
          </a:prstGeom>
        </p:spPr>
      </p:pic>
      <p:pic>
        <p:nvPicPr>
          <p:cNvPr name="Picture 4" id="4"/>
          <p:cNvPicPr>
            <a:picLocks noChangeAspect="true"/>
          </p:cNvPicPr>
          <p:nvPr/>
        </p:nvPicPr>
        <p:blipFill>
          <a:blip r:embed="rId4"/>
          <a:srcRect l="0" t="0" r="0" b="0"/>
          <a:stretch>
            <a:fillRect/>
          </a:stretch>
        </p:blipFill>
        <p:spPr>
          <a:xfrm flipH="false" flipV="false" rot="0">
            <a:off x="10503564" y="0"/>
            <a:ext cx="7784436" cy="5838327"/>
          </a:xfrm>
          <a:prstGeom prst="rect">
            <a:avLst/>
          </a:prstGeom>
        </p:spPr>
      </p:pic>
      <p:pic>
        <p:nvPicPr>
          <p:cNvPr name="Picture 5" id="5"/>
          <p:cNvPicPr>
            <a:picLocks noChangeAspect="true"/>
          </p:cNvPicPr>
          <p:nvPr/>
        </p:nvPicPr>
        <p:blipFill>
          <a:blip r:embed="rId5"/>
          <a:srcRect l="0" t="0" r="0" b="0"/>
          <a:stretch>
            <a:fillRect/>
          </a:stretch>
        </p:blipFill>
        <p:spPr>
          <a:xfrm flipH="false" flipV="false" rot="0">
            <a:off x="12700007" y="6439806"/>
            <a:ext cx="4559293" cy="3832656"/>
          </a:xfrm>
          <a:prstGeom prst="rect">
            <a:avLst/>
          </a:prstGeom>
        </p:spPr>
      </p:pic>
      <p:sp>
        <p:nvSpPr>
          <p:cNvPr name="TextBox 6" id="6"/>
          <p:cNvSpPr txBox="true"/>
          <p:nvPr/>
        </p:nvSpPr>
        <p:spPr>
          <a:xfrm rot="0">
            <a:off x="1028700" y="184785"/>
            <a:ext cx="6284226" cy="7720965"/>
          </a:xfrm>
          <a:prstGeom prst="rect">
            <a:avLst/>
          </a:prstGeom>
        </p:spPr>
        <p:txBody>
          <a:bodyPr anchor="t" rtlCol="false" tIns="0" lIns="0" bIns="0" rIns="0">
            <a:spAutoFit/>
          </a:bodyPr>
          <a:lstStyle/>
          <a:p>
            <a:pPr algn="ctr">
              <a:lnSpc>
                <a:spcPts val="4409"/>
              </a:lnSpc>
              <a:spcBef>
                <a:spcPct val="0"/>
              </a:spcBef>
            </a:pPr>
            <a:r>
              <a:rPr lang="en-US" sz="3150">
                <a:solidFill>
                  <a:srgbClr val="F26824"/>
                </a:solidFill>
                <a:latin typeface="Open Sans Extra Bold"/>
              </a:rPr>
              <a:t>Возникает в результате торможения быстрых электронов у анода и стенок газоразрядных трубок (тормозное излучение),</a:t>
            </a:r>
          </a:p>
          <a:p>
            <a:pPr algn="ctr">
              <a:lnSpc>
                <a:spcPts val="4409"/>
              </a:lnSpc>
              <a:spcBef>
                <a:spcPct val="0"/>
              </a:spcBef>
            </a:pPr>
          </a:p>
          <a:p>
            <a:pPr algn="ctr">
              <a:lnSpc>
                <a:spcPts val="4409"/>
              </a:lnSpc>
              <a:spcBef>
                <a:spcPct val="0"/>
              </a:spcBef>
            </a:pPr>
            <a:r>
              <a:rPr lang="en-US" sz="3150">
                <a:solidFill>
                  <a:srgbClr val="F26824"/>
                </a:solidFill>
                <a:latin typeface="Open Sans Extra Bold"/>
              </a:rPr>
              <a:t> а также при некоторых переходах электронов внутри</a:t>
            </a:r>
          </a:p>
          <a:p>
            <a:pPr algn="ctr">
              <a:lnSpc>
                <a:spcPts val="4409"/>
              </a:lnSpc>
              <a:spcBef>
                <a:spcPct val="0"/>
              </a:spcBef>
            </a:pPr>
            <a:r>
              <a:rPr lang="en-US" sz="3150">
                <a:solidFill>
                  <a:srgbClr val="F26824"/>
                </a:solidFill>
                <a:latin typeface="Open Sans Extra Bold"/>
              </a:rPr>
              <a:t>атомов с одного уровня на другой (характеристическое излучение). </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2961456">
            <a:off x="-12755584" y="-8987600"/>
            <a:ext cx="21049840" cy="24951319"/>
          </a:xfrm>
          <a:prstGeom prst="rect">
            <a:avLst/>
          </a:prstGeom>
        </p:spPr>
      </p:pic>
      <p:pic>
        <p:nvPicPr>
          <p:cNvPr name="Picture 3" id="3"/>
          <p:cNvPicPr>
            <a:picLocks noChangeAspect="true"/>
          </p:cNvPicPr>
          <p:nvPr/>
        </p:nvPicPr>
        <p:blipFill>
          <a:blip r:embed="rId3"/>
          <a:srcRect l="0" t="1598" r="0" b="0"/>
          <a:stretch>
            <a:fillRect/>
          </a:stretch>
        </p:blipFill>
        <p:spPr>
          <a:xfrm flipH="false" flipV="false" rot="0">
            <a:off x="0" y="486324"/>
            <a:ext cx="8332496" cy="4071584"/>
          </a:xfrm>
          <a:prstGeom prst="rect">
            <a:avLst/>
          </a:prstGeom>
        </p:spPr>
      </p:pic>
      <p:pic>
        <p:nvPicPr>
          <p:cNvPr name="Picture 4" id="4"/>
          <p:cNvPicPr>
            <a:picLocks noChangeAspect="true"/>
          </p:cNvPicPr>
          <p:nvPr/>
        </p:nvPicPr>
        <p:blipFill>
          <a:blip r:embed="rId4"/>
          <a:srcRect l="0" t="0" r="0" b="0"/>
          <a:stretch>
            <a:fillRect/>
          </a:stretch>
        </p:blipFill>
        <p:spPr>
          <a:xfrm flipH="false" flipV="false" rot="0">
            <a:off x="0" y="6011994"/>
            <a:ext cx="7952017" cy="3595492"/>
          </a:xfrm>
          <a:prstGeom prst="rect">
            <a:avLst/>
          </a:prstGeom>
        </p:spPr>
      </p:pic>
      <p:sp>
        <p:nvSpPr>
          <p:cNvPr name="TextBox 5" id="5"/>
          <p:cNvSpPr txBox="true"/>
          <p:nvPr/>
        </p:nvSpPr>
        <p:spPr>
          <a:xfrm rot="0">
            <a:off x="8553036" y="210756"/>
            <a:ext cx="9301668" cy="9396730"/>
          </a:xfrm>
          <a:prstGeom prst="rect">
            <a:avLst/>
          </a:prstGeom>
        </p:spPr>
        <p:txBody>
          <a:bodyPr anchor="t" rtlCol="false" tIns="0" lIns="0" bIns="0" rIns="0">
            <a:spAutoFit/>
          </a:bodyPr>
          <a:lstStyle/>
          <a:p>
            <a:pPr algn="ctr">
              <a:lnSpc>
                <a:spcPts val="3919"/>
              </a:lnSpc>
            </a:pPr>
            <a:r>
              <a:rPr lang="en-US" sz="2800">
                <a:solidFill>
                  <a:srgbClr val="341919"/>
                </a:solidFill>
                <a:latin typeface="IBM Plex Sans Hebrew Text Bold"/>
              </a:rPr>
              <a:t>Рентгеновское излучение – это диагностический метод исследования человеческого организма, который был открыт абсолютно случайно. Произошло это в 1895 г. во время проведения опытов немецким физиком, профессором Вюрцбургского университета – В. Рентгеном.</a:t>
            </a:r>
          </a:p>
          <a:p>
            <a:pPr algn="ctr">
              <a:lnSpc>
                <a:spcPts val="3919"/>
              </a:lnSpc>
            </a:pPr>
            <a:r>
              <a:rPr lang="en-US" sz="2800">
                <a:solidFill>
                  <a:srgbClr val="341919"/>
                </a:solidFill>
                <a:latin typeface="IBM Plex Sans Hebrew Text Bold"/>
              </a:rPr>
              <a:t>Ученый находился в лаборатории учебного заведения, где являлся заведующим кафедрой. Он проводил эксперименты с физическими свойствами катодных лучей (потоком положительно заряженных электронов внутри разрядных трубок).</a:t>
            </a:r>
          </a:p>
          <a:p>
            <a:pPr algn="ctr">
              <a:lnSpc>
                <a:spcPts val="3919"/>
              </a:lnSpc>
              <a:spcBef>
                <a:spcPct val="0"/>
              </a:spcBef>
            </a:pPr>
            <a:r>
              <a:rPr lang="en-US" sz="2800">
                <a:solidFill>
                  <a:srgbClr val="341919"/>
                </a:solidFill>
                <a:latin typeface="IBM Plex Sans Hebrew Text Bold"/>
              </a:rPr>
              <a:t>В процессе работы профессор заметил, что поверхность экрана, которая была покрыта слоем кристаллов из цианоплатинита бария, начала светиться ярким светом. При этом объект находился в непосредственной близости к вакуумной трубке, где происходило движение положительно заряженных частиц.</a:t>
            </a:r>
          </a:p>
        </p:txBody>
      </p:sp>
      <p:sp>
        <p:nvSpPr>
          <p:cNvPr name="TextBox 6" id="6"/>
          <p:cNvSpPr txBox="true"/>
          <p:nvPr/>
        </p:nvSpPr>
        <p:spPr>
          <a:xfrm rot="0">
            <a:off x="865155" y="4018793"/>
            <a:ext cx="6038885" cy="1644015"/>
          </a:xfrm>
          <a:prstGeom prst="rect">
            <a:avLst/>
          </a:prstGeom>
        </p:spPr>
        <p:txBody>
          <a:bodyPr anchor="t" rtlCol="false" tIns="0" lIns="0" bIns="0" rIns="0">
            <a:spAutoFit/>
          </a:bodyPr>
          <a:lstStyle/>
          <a:p>
            <a:pPr algn="ctr">
              <a:lnSpc>
                <a:spcPts val="4409"/>
              </a:lnSpc>
              <a:spcBef>
                <a:spcPct val="0"/>
              </a:spcBef>
            </a:pPr>
            <a:r>
              <a:rPr lang="en-US" sz="3150">
                <a:solidFill>
                  <a:srgbClr val="000000"/>
                </a:solidFill>
                <a:latin typeface="Open Sans Extra Bold"/>
              </a:rPr>
              <a:t>современная трубка</a:t>
            </a:r>
          </a:p>
          <a:p>
            <a:pPr algn="ctr">
              <a:lnSpc>
                <a:spcPts val="4409"/>
              </a:lnSpc>
              <a:spcBef>
                <a:spcPct val="0"/>
              </a:spcBef>
            </a:pPr>
            <a:r>
              <a:rPr lang="en-US" sz="3150">
                <a:solidFill>
                  <a:srgbClr val="000000"/>
                </a:solidFill>
                <a:latin typeface="Open Sans Extra Bold"/>
              </a:rPr>
              <a:t>для рентгеновского анализа </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2498493">
            <a:off x="9913914" y="-10130599"/>
            <a:ext cx="21049840" cy="24951319"/>
          </a:xfrm>
          <a:prstGeom prst="rect">
            <a:avLst/>
          </a:prstGeom>
        </p:spPr>
      </p:pic>
      <p:sp>
        <p:nvSpPr>
          <p:cNvPr name="TextBox 3" id="3"/>
          <p:cNvSpPr txBox="true"/>
          <p:nvPr/>
        </p:nvSpPr>
        <p:spPr>
          <a:xfrm rot="0">
            <a:off x="735438" y="2552277"/>
            <a:ext cx="8408562" cy="7111365"/>
          </a:xfrm>
          <a:prstGeom prst="rect">
            <a:avLst/>
          </a:prstGeom>
        </p:spPr>
        <p:txBody>
          <a:bodyPr anchor="t" rtlCol="false" tIns="0" lIns="0" bIns="0" rIns="0">
            <a:spAutoFit/>
          </a:bodyPr>
          <a:lstStyle/>
          <a:p>
            <a:pPr>
              <a:lnSpc>
                <a:spcPts val="3359"/>
              </a:lnSpc>
            </a:pPr>
            <a:r>
              <a:rPr lang="en-US" sz="2400">
                <a:solidFill>
                  <a:srgbClr val="341919"/>
                </a:solidFill>
                <a:latin typeface="IBM Plex Sans Hebrew Text Bold"/>
              </a:rPr>
              <a:t>Рентгеноскопия. </a:t>
            </a:r>
          </a:p>
          <a:p>
            <a:pPr algn="ctr">
              <a:lnSpc>
                <a:spcPts val="3359"/>
              </a:lnSpc>
            </a:pPr>
            <a:r>
              <a:rPr lang="en-US" sz="2400">
                <a:solidFill>
                  <a:srgbClr val="341919"/>
                </a:solidFill>
                <a:latin typeface="IBM Plex Sans Hebrew Text Bold"/>
              </a:rPr>
              <a:t>Рентгеновский прибор состоит из источника рентгеновских лучей (рентгеновской трубки) и флуоресцирующего экрана. После прохождения рентгеновских лучей через тело пациента врач наблюдает теневое его изображение. </a:t>
            </a:r>
          </a:p>
          <a:p>
            <a:pPr algn="ctr">
              <a:lnSpc>
                <a:spcPts val="3359"/>
              </a:lnSpc>
              <a:spcBef>
                <a:spcPct val="0"/>
              </a:spcBef>
            </a:pPr>
            <a:r>
              <a:rPr lang="en-US" sz="2400">
                <a:solidFill>
                  <a:srgbClr val="341919"/>
                </a:solidFill>
                <a:latin typeface="IBM Plex Sans Hebrew Text Bold"/>
              </a:rPr>
              <a:t>Между экраном и глазами врача должно быть установлено свинцовое окно для того, чтобы защитить врача от вредного действия рентгеновских лучей. Этот метод дает возможность изучить функциональное состояние некоторых органов. Например, врач непосредственно может пронаблюдать движения легких, прохождение контрастного вещества по желудочно-кишечному тракту. Недостатки этого метода – недостаточно контрастные изображения и сравнительно большие дозы излучения, </a:t>
            </a:r>
          </a:p>
        </p:txBody>
      </p:sp>
      <p:sp>
        <p:nvSpPr>
          <p:cNvPr name="TextBox 4" id="4"/>
          <p:cNvSpPr txBox="true"/>
          <p:nvPr/>
        </p:nvSpPr>
        <p:spPr>
          <a:xfrm rot="0">
            <a:off x="1377537" y="788288"/>
            <a:ext cx="10169831" cy="1099731"/>
          </a:xfrm>
          <a:prstGeom prst="rect">
            <a:avLst/>
          </a:prstGeom>
        </p:spPr>
        <p:txBody>
          <a:bodyPr anchor="t" rtlCol="false" tIns="0" lIns="0" bIns="0" rIns="0">
            <a:spAutoFit/>
          </a:bodyPr>
          <a:lstStyle/>
          <a:p>
            <a:pPr>
              <a:lnSpc>
                <a:spcPts val="4200"/>
              </a:lnSpc>
            </a:pPr>
            <a:r>
              <a:rPr lang="en-US" sz="4200">
                <a:solidFill>
                  <a:srgbClr val="FF9367"/>
                </a:solidFill>
                <a:latin typeface="Belleza Bold Italics"/>
              </a:rPr>
              <a:t>Применение рентгеновского излучения в медицине</a:t>
            </a:r>
          </a:p>
        </p:txBody>
      </p:sp>
      <p:sp>
        <p:nvSpPr>
          <p:cNvPr name="TextBox 5" id="5"/>
          <p:cNvSpPr txBox="true"/>
          <p:nvPr/>
        </p:nvSpPr>
        <p:spPr>
          <a:xfrm rot="0">
            <a:off x="10315575" y="2089362"/>
            <a:ext cx="7658100" cy="2910840"/>
          </a:xfrm>
          <a:prstGeom prst="rect">
            <a:avLst/>
          </a:prstGeom>
        </p:spPr>
        <p:txBody>
          <a:bodyPr anchor="t" rtlCol="false" tIns="0" lIns="0" bIns="0" rIns="0">
            <a:spAutoFit/>
          </a:bodyPr>
          <a:lstStyle/>
          <a:p>
            <a:pPr algn="ctr">
              <a:lnSpc>
                <a:spcPts val="3359"/>
              </a:lnSpc>
              <a:spcBef>
                <a:spcPct val="0"/>
              </a:spcBef>
            </a:pPr>
            <a:r>
              <a:rPr lang="en-US" sz="2400">
                <a:solidFill>
                  <a:srgbClr val="341919"/>
                </a:solidFill>
                <a:latin typeface="Open Sans Extra Bold"/>
              </a:rPr>
              <a:t> Флюорография. </a:t>
            </a:r>
          </a:p>
          <a:p>
            <a:pPr algn="ctr">
              <a:lnSpc>
                <a:spcPts val="3359"/>
              </a:lnSpc>
              <a:spcBef>
                <a:spcPct val="0"/>
              </a:spcBef>
            </a:pPr>
            <a:r>
              <a:rPr lang="en-US" sz="2400">
                <a:solidFill>
                  <a:srgbClr val="341919"/>
                </a:solidFill>
                <a:latin typeface="Open Sans Extra Bold"/>
              </a:rPr>
              <a:t>Этот метод состоит в получении фотографии с изображением части тела пациента. Используют, как правило, для предварительного исследования состояния внутренних органов пациентов с помощью малых доз рентгеновского излучения.</a:t>
            </a:r>
          </a:p>
        </p:txBody>
      </p:sp>
      <p:sp>
        <p:nvSpPr>
          <p:cNvPr name="TextBox 6" id="6"/>
          <p:cNvSpPr txBox="true"/>
          <p:nvPr/>
        </p:nvSpPr>
        <p:spPr>
          <a:xfrm rot="0">
            <a:off x="10487025" y="5857452"/>
            <a:ext cx="7486650" cy="3749040"/>
          </a:xfrm>
          <a:prstGeom prst="rect">
            <a:avLst/>
          </a:prstGeom>
        </p:spPr>
        <p:txBody>
          <a:bodyPr anchor="t" rtlCol="false" tIns="0" lIns="0" bIns="0" rIns="0">
            <a:spAutoFit/>
          </a:bodyPr>
          <a:lstStyle/>
          <a:p>
            <a:pPr algn="ctr">
              <a:lnSpc>
                <a:spcPts val="3359"/>
              </a:lnSpc>
              <a:spcBef>
                <a:spcPct val="0"/>
              </a:spcBef>
            </a:pPr>
            <a:r>
              <a:rPr lang="en-US" sz="2400">
                <a:solidFill>
                  <a:srgbClr val="000000"/>
                </a:solidFill>
                <a:latin typeface="Open Sans Extra Bold"/>
              </a:rPr>
              <a:t>К</a:t>
            </a:r>
            <a:r>
              <a:rPr lang="en-US" sz="2400">
                <a:solidFill>
                  <a:srgbClr val="000000"/>
                </a:solidFill>
                <a:latin typeface="Open Sans Extra Bold"/>
              </a:rPr>
              <a:t>омпьютерная рентгеновская томография. </a:t>
            </a:r>
          </a:p>
          <a:p>
            <a:pPr algn="ctr">
              <a:lnSpc>
                <a:spcPts val="3359"/>
              </a:lnSpc>
              <a:spcBef>
                <a:spcPct val="0"/>
              </a:spcBef>
            </a:pPr>
          </a:p>
          <a:p>
            <a:pPr algn="ctr">
              <a:lnSpc>
                <a:spcPts val="3359"/>
              </a:lnSpc>
              <a:spcBef>
                <a:spcPct val="0"/>
              </a:spcBef>
            </a:pPr>
            <a:r>
              <a:rPr lang="en-US" sz="2400">
                <a:solidFill>
                  <a:srgbClr val="000000"/>
                </a:solidFill>
                <a:latin typeface="Open Sans Extra Bold"/>
              </a:rPr>
              <a:t>Оснащенный вычислительной техникой осевой томографический сканер является наиболее современным аппаратом рентгенодиагностики, который позволяет получить четкое изображение любой части человеческого тела, включая мягкие ткани органов.</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ABDDD2"/>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10187568">
            <a:off x="-8490858" y="6754213"/>
            <a:ext cx="31044605" cy="21053887"/>
          </a:xfrm>
          <a:prstGeom prst="rect">
            <a:avLst/>
          </a:prstGeom>
        </p:spPr>
      </p:pic>
      <p:grpSp>
        <p:nvGrpSpPr>
          <p:cNvPr name="Group 3" id="3"/>
          <p:cNvGrpSpPr/>
          <p:nvPr/>
        </p:nvGrpSpPr>
        <p:grpSpPr>
          <a:xfrm rot="0">
            <a:off x="1237701" y="0"/>
            <a:ext cx="6271448" cy="10139464"/>
            <a:chOff x="0" y="0"/>
            <a:chExt cx="8361931" cy="13519285"/>
          </a:xfrm>
        </p:grpSpPr>
        <p:sp>
          <p:nvSpPr>
            <p:cNvPr name="TextBox 4" id="4"/>
            <p:cNvSpPr txBox="true"/>
            <p:nvPr/>
          </p:nvSpPr>
          <p:spPr>
            <a:xfrm rot="0">
              <a:off x="0" y="0"/>
              <a:ext cx="8361931" cy="1291285"/>
            </a:xfrm>
            <a:prstGeom prst="rect">
              <a:avLst/>
            </a:prstGeom>
          </p:spPr>
          <p:txBody>
            <a:bodyPr anchor="t" rtlCol="false" tIns="0" lIns="0" bIns="0" rIns="0">
              <a:spAutoFit/>
            </a:bodyPr>
            <a:lstStyle/>
            <a:p>
              <a:pPr>
                <a:lnSpc>
                  <a:spcPts val="7616"/>
                </a:lnSpc>
              </a:pPr>
              <a:r>
                <a:rPr lang="en-US" sz="6400">
                  <a:solidFill>
                    <a:srgbClr val="FFFFFF"/>
                  </a:solidFill>
                  <a:latin typeface="Belleza Italics"/>
                </a:rPr>
                <a:t>в технике</a:t>
              </a:r>
            </a:p>
          </p:txBody>
        </p:sp>
        <p:sp>
          <p:nvSpPr>
            <p:cNvPr name="TextBox 5" id="5"/>
            <p:cNvSpPr txBox="true"/>
            <p:nvPr/>
          </p:nvSpPr>
          <p:spPr>
            <a:xfrm rot="0">
              <a:off x="0" y="1771361"/>
              <a:ext cx="8361931" cy="11747923"/>
            </a:xfrm>
            <a:prstGeom prst="rect">
              <a:avLst/>
            </a:prstGeom>
          </p:spPr>
          <p:txBody>
            <a:bodyPr anchor="t" rtlCol="false" tIns="0" lIns="0" bIns="0" rIns="0">
              <a:spAutoFit/>
            </a:bodyPr>
            <a:lstStyle/>
            <a:p>
              <a:pPr algn="ctr">
                <a:lnSpc>
                  <a:spcPts val="3919"/>
                </a:lnSpc>
              </a:pPr>
              <a:r>
                <a:rPr lang="en-US" sz="2800">
                  <a:solidFill>
                    <a:srgbClr val="341919"/>
                  </a:solidFill>
                  <a:latin typeface="IBM Plex Sans Hebrew Text Bold"/>
                </a:rPr>
                <a:t>Выявление дефектов в изделиях (рельсах, сварочных швах и т. д.) с помощью рентгеновского излучения называется рентгеновской дефектоскопией</a:t>
              </a:r>
            </a:p>
            <a:p>
              <a:pPr algn="ctr">
                <a:lnSpc>
                  <a:spcPts val="3919"/>
                </a:lnSpc>
              </a:pPr>
              <a:r>
                <a:rPr lang="en-US" sz="2800">
                  <a:solidFill>
                    <a:srgbClr val="341919"/>
                  </a:solidFill>
                  <a:latin typeface="IBM Plex Sans Hebrew Text Bold"/>
                </a:rPr>
                <a:t>В материаловедении, кристаллографии, химии и биохимии рентгеновские лучи используются для выяснения структуры веществ на атомном уровне при помощи дифракционного рассеяния рентгеновского излучения на кристаллах (рентгеноструктурный анализ). Известным примером является определение структуры ДНК</a:t>
              </a:r>
            </a:p>
            <a:p>
              <a:pPr algn="ctr">
                <a:lnSpc>
                  <a:spcPts val="3359"/>
                </a:lnSpc>
                <a:spcBef>
                  <a:spcPct val="0"/>
                </a:spcBef>
              </a:pPr>
            </a:p>
          </p:txBody>
        </p:sp>
      </p:grpSp>
      <p:sp>
        <p:nvSpPr>
          <p:cNvPr name="TextBox 6" id="6"/>
          <p:cNvSpPr txBox="true"/>
          <p:nvPr/>
        </p:nvSpPr>
        <p:spPr>
          <a:xfrm rot="0">
            <a:off x="9992838" y="478142"/>
            <a:ext cx="6426273" cy="8588494"/>
          </a:xfrm>
          <a:prstGeom prst="rect">
            <a:avLst/>
          </a:prstGeom>
        </p:spPr>
        <p:txBody>
          <a:bodyPr anchor="t" rtlCol="false" tIns="0" lIns="0" bIns="0" rIns="0">
            <a:spAutoFit/>
          </a:bodyPr>
          <a:lstStyle/>
          <a:p>
            <a:pPr algn="ctr">
              <a:lnSpc>
                <a:spcPts val="4062"/>
              </a:lnSpc>
              <a:spcBef>
                <a:spcPct val="0"/>
              </a:spcBef>
            </a:pPr>
            <a:r>
              <a:rPr lang="en-US" sz="2901">
                <a:solidFill>
                  <a:srgbClr val="341919"/>
                </a:solidFill>
                <a:latin typeface="Open Sans Extra Bold"/>
              </a:rPr>
              <a:t>В аэропортах активно применяются рентгенотелевизионные интроскопы, позволяющие просматривать содержимое ручной клади и багажа в целях визуального обнаружения на экране монитора предметов, представляющих опасность. </a:t>
            </a:r>
          </a:p>
          <a:p>
            <a:pPr algn="ctr">
              <a:lnSpc>
                <a:spcPts val="4062"/>
              </a:lnSpc>
              <a:spcBef>
                <a:spcPct val="0"/>
              </a:spcBef>
            </a:pPr>
          </a:p>
          <a:p>
            <a:pPr algn="ctr">
              <a:lnSpc>
                <a:spcPts val="4062"/>
              </a:lnSpc>
              <a:spcBef>
                <a:spcPct val="0"/>
              </a:spcBef>
            </a:pPr>
            <a:r>
              <a:rPr lang="en-US" sz="2901">
                <a:solidFill>
                  <a:srgbClr val="341919"/>
                </a:solidFill>
                <a:latin typeface="Open Sans Extra Bold"/>
              </a:rPr>
              <a:t>При помощи рентгеновских лучей можно «просветить» человеческое тело, в результате чего можно получить изображение костей, а в современных приборах и внутренних органов</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DAD08SOKo5U</dc:identifier>
  <dcterms:modified xsi:type="dcterms:W3CDTF">2011-08-01T06:04:30Z</dcterms:modified>
  <cp:revision>1</cp:revision>
  <dc:title>МЕТОДИСТ.САЙТ</dc:title>
</cp:coreProperties>
</file>