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ibre Franklin Medium" panose="020B0604020202020204" charset="0"/>
      <p:regular r:id="rId11"/>
    </p:embeddedFont>
    <p:embeddedFont>
      <p:font typeface="Open Sans" panose="020B0604020202020204" charset="0"/>
      <p:regular r:id="rId12"/>
    </p:embeddedFont>
    <p:embeddedFont>
      <p:font typeface="Open Sans Extra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Franklin Light Bold" panose="020B0604020202020204" charset="0"/>
      <p:regular r:id="rId18"/>
    </p:embeddedFont>
    <p:embeddedFont>
      <p:font typeface="Arimo Bold" panose="020B0704020202020204" pitchFamily="34" charset="0"/>
      <p:bold r:id="rId19"/>
    </p:embeddedFont>
    <p:embeddedFont>
      <p:font typeface="Open Sans Bold" panose="020B0604020202020204" charset="0"/>
      <p:regular r:id="rId20"/>
    </p:embeddedFont>
    <p:embeddedFont>
      <p:font typeface="Libre Franklin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13820" y="1275167"/>
            <a:ext cx="3258939" cy="39307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5802262" y="7815318"/>
            <a:ext cx="1106454" cy="12865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0253" r="10253"/>
          <a:stretch>
            <a:fillRect/>
          </a:stretch>
        </p:blipFill>
        <p:spPr>
          <a:xfrm>
            <a:off x="11421158" y="2202823"/>
            <a:ext cx="4972912" cy="62557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200008"/>
            <a:ext cx="7946031" cy="3886983"/>
            <a:chOff x="0" y="0"/>
            <a:chExt cx="10594709" cy="5182644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0594709" cy="3887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CEDF8"/>
                  </a:solidFill>
                  <a:latin typeface="Libre Franklin Medium"/>
                </a:rPr>
                <a:t>  Диэлектрики в электрическом поле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561766"/>
              <a:ext cx="10594709" cy="620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spc="196">
                  <a:solidFill>
                    <a:srgbClr val="ECEDF8"/>
                  </a:solidFill>
                  <a:latin typeface="Libre Franklin Light Bold"/>
                </a:rPr>
                <a:t>ФИЗИКА\ 10 КЛАСС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89363" y="3071398"/>
            <a:ext cx="1209413" cy="120941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7E7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33128" t="4858" b="8579"/>
          <a:stretch>
            <a:fillRect/>
          </a:stretch>
        </p:blipFill>
        <p:spPr>
          <a:xfrm>
            <a:off x="10313820" y="3071398"/>
            <a:ext cx="4524873" cy="403416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52994" y="477185"/>
            <a:ext cx="794603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ns Bold"/>
              </a:rPr>
              <a:t>МЕТОДИСТ.САЙТ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2474" y="2293785"/>
            <a:ext cx="7299520" cy="108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9"/>
              </a:lnSpc>
            </a:pPr>
            <a:r>
              <a:rPr lang="en-US" sz="7199">
                <a:solidFill>
                  <a:srgbClr val="002364"/>
                </a:solidFill>
                <a:latin typeface="Libre Franklin Light"/>
              </a:rPr>
              <a:t>диэлектрики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39170" y="6738221"/>
            <a:ext cx="7477859" cy="74778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49523" y="1741105"/>
            <a:ext cx="1983597" cy="12546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6363802" y="5053440"/>
            <a:ext cx="1106454" cy="12865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004368" y="3339114"/>
            <a:ext cx="6347463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2364"/>
                </a:solidFill>
                <a:latin typeface="Open Sans Bold"/>
              </a:rPr>
              <a:t>В диэлектриках нет свободных зарядов.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2364"/>
                </a:solidFill>
                <a:latin typeface="Open Sans Bold"/>
              </a:rPr>
              <a:t>Все заряды являются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2364"/>
                </a:solidFill>
                <a:latin typeface="Open Sans Bold"/>
              </a:rPr>
              <a:t>связанными: электроны принадлежат своим атомам, а ионы твёрдых диэлектриков колеблются вблизи узлов кристаллической решётки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2141" y="3958751"/>
            <a:ext cx="8907029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2364"/>
                </a:solidFill>
                <a:latin typeface="Open Sans Extra Bold"/>
              </a:rPr>
              <a:t>Вещество (материал), относительно плохо проводящее электрический ток.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2364"/>
                </a:solidFill>
                <a:latin typeface="Open Sans Extra Bold"/>
              </a:rPr>
              <a:t>Электрические свойства диэлектриков определяются их способностью к поляризации во внешнем электрическом поле.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2364"/>
                </a:solidFill>
                <a:latin typeface="Open Sans Extra Bold"/>
              </a:rPr>
              <a:t>Термин введён английским физиком 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2364"/>
                </a:solidFill>
                <a:latin typeface="Open Sans Extra Bold"/>
              </a:rPr>
              <a:t>М. Фарадеем.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11171" y="-1879431"/>
            <a:ext cx="4267334" cy="42673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21850" y="7980473"/>
            <a:ext cx="3198657" cy="6317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92022" y="9064421"/>
            <a:ext cx="1130557" cy="13146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7065421" y="-92022"/>
            <a:ext cx="1130557" cy="1314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5369" t="165" b="18053"/>
          <a:stretch>
            <a:fillRect/>
          </a:stretch>
        </p:blipFill>
        <p:spPr>
          <a:xfrm>
            <a:off x="0" y="1660435"/>
            <a:ext cx="9339149" cy="51251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931582" y="1175876"/>
            <a:ext cx="7699117" cy="818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Open Sans"/>
              </a:rPr>
              <a:t>Твердые</a:t>
            </a:r>
            <a:r>
              <a:rPr lang="en-US" sz="1836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"/>
              </a:rPr>
              <a:t>диэлектрики</a:t>
            </a:r>
            <a:endParaRPr lang="en-US" sz="28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27"/>
              </a:lnSpc>
              <a:spcBef>
                <a:spcPct val="0"/>
              </a:spcBef>
            </a:pP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Электроизоляционные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материалы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данного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типа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считаются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наиболее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распространенными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и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популярными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используются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практически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во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всех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сферах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где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присутствует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оборудование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с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токоведущими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частями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. </a:t>
            </a:r>
            <a:endParaRPr lang="ru-RU" sz="2448" dirty="0" smtClean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27"/>
              </a:lnSpc>
              <a:spcBef>
                <a:spcPct val="0"/>
              </a:spcBef>
            </a:pPr>
            <a:r>
              <a:rPr lang="en-US" sz="2448" dirty="0" err="1" smtClean="0">
                <a:solidFill>
                  <a:srgbClr val="FFFFFF"/>
                </a:solidFill>
                <a:latin typeface="Open Sans"/>
              </a:rPr>
              <a:t>Их</a:t>
            </a:r>
            <a:r>
              <a:rPr lang="en-US" sz="2448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качество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зависит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от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некоторых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химических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свойств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при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этом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диэлектрическая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проницаемость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может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быть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совершенно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разной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– 10-50 000 (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безразмерная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величина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). </a:t>
            </a:r>
            <a:endParaRPr lang="ru-RU" sz="2448" dirty="0" smtClean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27"/>
              </a:lnSpc>
              <a:spcBef>
                <a:spcPct val="0"/>
              </a:spcBef>
            </a:pPr>
            <a:r>
              <a:rPr lang="en-US" sz="2448" dirty="0" err="1" smtClean="0">
                <a:solidFill>
                  <a:srgbClr val="FFFFFF"/>
                </a:solidFill>
                <a:latin typeface="Open Sans"/>
              </a:rPr>
              <a:t>Твердые</a:t>
            </a:r>
            <a:r>
              <a:rPr lang="en-US" sz="2448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изоляторы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бывают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полярными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неполярными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и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сегнетоэлектрическими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. </a:t>
            </a:r>
            <a:endParaRPr lang="ru-RU" sz="2448" dirty="0" smtClean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27"/>
              </a:lnSpc>
              <a:spcBef>
                <a:spcPct val="0"/>
              </a:spcBef>
            </a:pPr>
            <a:r>
              <a:rPr lang="en-US" sz="2448" dirty="0" err="1" smtClean="0">
                <a:solidFill>
                  <a:srgbClr val="FFFFFF"/>
                </a:solidFill>
                <a:latin typeface="Open Sans"/>
              </a:rPr>
              <a:t>Главное</a:t>
            </a:r>
            <a:r>
              <a:rPr lang="en-US" sz="2448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отличие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трех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разновидностей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–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принцип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поляризации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.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Основными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свойствами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данных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материалов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являются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химическая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стойкость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трекингостойкость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.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От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химической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стойкости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зависят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возможности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диэлектрика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противостоять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воздействию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агрессивной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среды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–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кислотам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щелочам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2448" dirty="0" err="1">
                <a:solidFill>
                  <a:srgbClr val="FFFFFF"/>
                </a:solidFill>
                <a:latin typeface="Open Sans"/>
              </a:rPr>
              <a:t>активным</a:t>
            </a:r>
            <a:r>
              <a:rPr lang="en-US" sz="2448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2448" dirty="0" err="1" smtClean="0">
                <a:solidFill>
                  <a:srgbClr val="FFFFFF"/>
                </a:solidFill>
                <a:latin typeface="Open Sans"/>
              </a:rPr>
              <a:t>жидкост</a:t>
            </a:r>
            <a:r>
              <a:rPr lang="ru-RU" sz="2448" dirty="0" smtClean="0">
                <a:solidFill>
                  <a:srgbClr val="FFFFFF"/>
                </a:solidFill>
                <a:latin typeface="Open Sans"/>
              </a:rPr>
              <a:t>ям.</a:t>
            </a:r>
            <a:endParaRPr lang="en-US" sz="2448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99" y="2032590"/>
            <a:ext cx="8830078" cy="54304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282921" y="1654810"/>
            <a:ext cx="6668786" cy="692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pen Sans"/>
              </a:rPr>
              <a:t>Если в состав электротехнического оборудования включены атомные элементы, то важно использовать изоляцию, устойчивую к радиоактивному фону. На помощь приходят неорганические пленки, часть полимеров, стеклотекстолиты и различные слюдинитовые изделия. в электроприборах, эксплуатируемых в космосе, применяются изоляционные материалы с повышенной вакуумной плотностью (например, керамика).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0766" y="597632"/>
            <a:ext cx="3198657" cy="6317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0766" y="8626565"/>
            <a:ext cx="3198657" cy="631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5059"/>
            <a:ext cx="13535921" cy="101519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355843" y="7108101"/>
            <a:ext cx="4899536" cy="48995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07825" y="517995"/>
            <a:ext cx="5746344" cy="637322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5592457">
            <a:off x="15420214" y="5288222"/>
            <a:ext cx="759680" cy="657883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2560E3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54756" y="1569079"/>
            <a:ext cx="14547444" cy="6835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22"/>
              </a:lnSpc>
            </a:pP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Жидкие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электроизоляторы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можно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разделить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на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три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основные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группы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: </a:t>
            </a:r>
          </a:p>
          <a:p>
            <a:pPr marL="486114" lvl="1" indent="-243057" algn="just">
              <a:lnSpc>
                <a:spcPts val="4122"/>
              </a:lnSpc>
              <a:buFont typeface="Arial"/>
              <a:buChar char="•"/>
            </a:pP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Из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нефти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ru-RU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 smtClean="0">
                <a:solidFill>
                  <a:srgbClr val="002364"/>
                </a:solidFill>
                <a:latin typeface="Libre Franklin Light Bold"/>
              </a:rPr>
              <a:t>изготавливают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трансформаторное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конденсаторное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и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кабельное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масла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</a:p>
          <a:p>
            <a:pPr marL="486114" lvl="1" indent="-243057" algn="just">
              <a:lnSpc>
                <a:spcPts val="4122"/>
              </a:lnSpc>
              <a:buFont typeface="Arial"/>
              <a:buChar char="•"/>
            </a:pP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Синтетические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ru-RU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 smtClean="0">
                <a:solidFill>
                  <a:srgbClr val="002364"/>
                </a:solidFill>
                <a:latin typeface="Libre Franklin Light Bold"/>
              </a:rPr>
              <a:t>жидкости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 smtClean="0">
                <a:solidFill>
                  <a:srgbClr val="002364"/>
                </a:solidFill>
                <a:latin typeface="Libre Franklin Light Bold"/>
              </a:rPr>
              <a:t>активно</a:t>
            </a:r>
            <a:r>
              <a:rPr lang="ru-RU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применяются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в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промышленном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приборостроении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  <a:endParaRPr lang="ru-RU" sz="2944" dirty="0" smtClean="0">
              <a:solidFill>
                <a:srgbClr val="002364"/>
              </a:solidFill>
              <a:latin typeface="Libre Franklin Light Bold"/>
            </a:endParaRPr>
          </a:p>
          <a:p>
            <a:pPr marL="243057" lvl="1" algn="just">
              <a:lnSpc>
                <a:spcPts val="4122"/>
              </a:lnSpc>
            </a:pP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К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их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числу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можно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отнести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соединения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на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основе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фтор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- и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кремнийорганики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Кремнийорганические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материалы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способны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выдерживать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сильные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морозы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они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относятся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к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числу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гигроскопичных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поэтому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могут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применяться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в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малых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трансформаторах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  <a:endParaRPr lang="ru-RU" sz="2944" dirty="0" smtClean="0">
              <a:solidFill>
                <a:srgbClr val="002364"/>
              </a:solidFill>
              <a:latin typeface="Libre Franklin Light Bold"/>
            </a:endParaRPr>
          </a:p>
          <a:p>
            <a:pPr marL="243057" lvl="1" algn="just">
              <a:lnSpc>
                <a:spcPts val="4122"/>
              </a:lnSpc>
            </a:pPr>
            <a:r>
              <a:rPr lang="ru-RU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С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другой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стороны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стоимость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таких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соединений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намного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выше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чем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у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нефтяных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масел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</a:p>
          <a:p>
            <a:pPr marL="486114" lvl="1" indent="-243057" algn="just">
              <a:lnSpc>
                <a:spcPts val="4122"/>
              </a:lnSpc>
              <a:buFont typeface="Arial"/>
              <a:buChar char="•"/>
            </a:pP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Растительные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ru-RU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 smtClean="0">
                <a:solidFill>
                  <a:srgbClr val="002364"/>
                </a:solidFill>
                <a:latin typeface="Libre Franklin Light Bold"/>
              </a:rPr>
              <a:t>жидкости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крайне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редко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используются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изготовлении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электроизоляции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Речь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идет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о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касторовом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льняном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конопляном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и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других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маслах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Все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перечисленные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вещества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считаются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слабополярными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диэлектриками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,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поэтому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могут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применяться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только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для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пропитки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бумажных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конденсаторов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или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для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образования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пленки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в</a:t>
            </a:r>
            <a:r>
              <a:rPr lang="ru-RU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 smtClean="0">
                <a:solidFill>
                  <a:srgbClr val="002364"/>
                </a:solidFill>
                <a:latin typeface="Libre Franklin Light Bold"/>
              </a:rPr>
              <a:t>электроизоляционных</a:t>
            </a:r>
            <a:r>
              <a:rPr lang="en-US" sz="2944" dirty="0" smtClean="0">
                <a:solidFill>
                  <a:srgbClr val="002364"/>
                </a:solidFill>
                <a:latin typeface="Libre Franklin Light Bold"/>
              </a:rPr>
              <a:t>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лаках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 и </a:t>
            </a:r>
            <a:r>
              <a:rPr lang="en-US" sz="2944" dirty="0" err="1">
                <a:solidFill>
                  <a:srgbClr val="002364"/>
                </a:solidFill>
                <a:latin typeface="Libre Franklin Light Bold"/>
              </a:rPr>
              <a:t>красках</a:t>
            </a:r>
            <a:r>
              <a:rPr lang="en-US" sz="2944" dirty="0">
                <a:solidFill>
                  <a:srgbClr val="002364"/>
                </a:solidFill>
                <a:latin typeface="Libre Franklin Light Bold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44240"/>
          <a:stretch>
            <a:fillRect/>
          </a:stretch>
        </p:blipFill>
        <p:spPr>
          <a:xfrm>
            <a:off x="14144037" y="0"/>
            <a:ext cx="4143963" cy="11553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7825" y="517995"/>
            <a:ext cx="5746344" cy="637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355843" y="6597039"/>
            <a:ext cx="5410598" cy="54105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1120722" y="8035721"/>
            <a:ext cx="1130557" cy="131460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6683753">
            <a:off x="648860" y="5794434"/>
            <a:ext cx="759680" cy="657883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2560E3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3832" y="311725"/>
            <a:ext cx="7375581" cy="143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>
                <a:solidFill>
                  <a:srgbClr val="002364"/>
                </a:solidFill>
                <a:latin typeface="Libre Franklin Light"/>
              </a:rPr>
              <a:t>Диэлектрическая проницаемость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441785" y="1028700"/>
            <a:ext cx="4026194" cy="80323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942" y="1563990"/>
            <a:ext cx="4350012" cy="39071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6021" y="7242336"/>
            <a:ext cx="1431504" cy="905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11072" y="6116499"/>
            <a:ext cx="2901987" cy="26065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400000">
            <a:off x="5712982" y="2680329"/>
            <a:ext cx="1106454" cy="1286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27777" y="6795035"/>
            <a:ext cx="1313265" cy="11795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84410" y="1893914"/>
            <a:ext cx="3038513" cy="257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Напряжённость</a:t>
            </a:r>
            <a:endParaRPr lang="en-US" sz="2100" dirty="0">
              <a:solidFill>
                <a:srgbClr val="FF1616"/>
              </a:solidFill>
              <a:latin typeface="Open Sans Bold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поля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уменьшается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внутри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диэлектрика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в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некоторое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 smtClean="0">
                <a:solidFill>
                  <a:srgbClr val="FF1616"/>
                </a:solidFill>
                <a:latin typeface="Open Sans Bold"/>
              </a:rPr>
              <a:t>число</a:t>
            </a:r>
            <a:endParaRPr lang="ru-RU" sz="2100" dirty="0" smtClean="0">
              <a:solidFill>
                <a:srgbClr val="FF1616"/>
              </a:solidFill>
              <a:latin typeface="Open Sans Bold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FF1616"/>
                </a:solidFill>
                <a:latin typeface="Open Sans Bold"/>
              </a:rPr>
              <a:t> ε</a:t>
            </a:r>
            <a:endParaRPr lang="ru-RU" sz="2100" dirty="0" smtClean="0">
              <a:solidFill>
                <a:srgbClr val="FF1616"/>
              </a:solidFill>
              <a:latin typeface="Open Sans Bold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раз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по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сравнению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 с </a:t>
            </a:r>
            <a:r>
              <a:rPr lang="en-US" sz="2100" dirty="0" err="1">
                <a:solidFill>
                  <a:srgbClr val="FF1616"/>
                </a:solidFill>
                <a:latin typeface="Open Sans Bold"/>
              </a:rPr>
              <a:t>вакуумом</a:t>
            </a:r>
            <a:r>
              <a:rPr lang="en-US" sz="2100" dirty="0">
                <a:solidFill>
                  <a:srgbClr val="FF1616"/>
                </a:solidFill>
                <a:latin typeface="Open San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1072" y="6420106"/>
            <a:ext cx="2645519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2364"/>
                </a:solidFill>
                <a:latin typeface="Open Sans Bold"/>
              </a:rPr>
              <a:t> Величина ε даётся в таблицах и называется диэлектрической проницаемостью диэлектрика.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40505" y="2713240"/>
            <a:ext cx="8971519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2364"/>
                </a:solidFill>
                <a:latin typeface="Open Sans Bold"/>
              </a:rPr>
              <a:t>1.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Напряжённость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электрического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поля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внутри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диэлектрика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может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быть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не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равна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нулю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2364"/>
                </a:solidFill>
                <a:latin typeface="Open Sans Bold"/>
              </a:rPr>
              <a:t>2.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Объёмная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плотность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заряда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в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диэлектрике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может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быть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отличной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от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нуля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2364"/>
                </a:solidFill>
                <a:latin typeface="Open Sans Bold"/>
              </a:rPr>
              <a:t>3.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Линии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напряжённости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могут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быть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не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перпендикулярны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поверхности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диэлектрика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2364"/>
                </a:solidFill>
                <a:latin typeface="Open Sans Bold"/>
              </a:rPr>
              <a:t>4.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Различные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точки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диэлектрика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могут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иметь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разный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потенциал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. </a:t>
            </a:r>
            <a:endParaRPr lang="ru-RU" sz="2800" dirty="0" smtClean="0">
              <a:solidFill>
                <a:srgbClr val="002364"/>
              </a:solidFill>
              <a:latin typeface="Open Sans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ru-RU" sz="2800" dirty="0">
              <a:solidFill>
                <a:srgbClr val="002364"/>
              </a:solidFill>
              <a:latin typeface="Open Sans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2364"/>
                </a:solidFill>
                <a:latin typeface="Open Sans Bold"/>
              </a:rPr>
              <a:t>Стало</a:t>
            </a:r>
            <a:r>
              <a:rPr lang="en-US" sz="2800" dirty="0" smtClean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быть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,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говорить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о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2364"/>
                </a:solidFill>
                <a:latin typeface="Open Sans Bold"/>
              </a:rPr>
              <a:t>«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потенциале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диэлектрика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»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не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2364"/>
                </a:solidFill>
                <a:latin typeface="Open Sans Bold"/>
              </a:rPr>
              <a:t>приходится</a:t>
            </a:r>
            <a:r>
              <a:rPr lang="en-US" sz="2800" dirty="0">
                <a:solidFill>
                  <a:srgbClr val="002364"/>
                </a:solidFill>
                <a:latin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48504" y="971550"/>
            <a:ext cx="5235527" cy="868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2364"/>
                </a:solidFill>
                <a:latin typeface="Libre Franklin Light Bold"/>
              </a:rPr>
              <a:t>Молекулы полярных диэлектриков с точки зрения электрических свойств являются диполями.</a:t>
            </a:r>
          </a:p>
          <a:p>
            <a:pPr>
              <a:lnSpc>
                <a:spcPts val="2939"/>
              </a:lnSpc>
            </a:pPr>
            <a:endParaRPr lang="en-US" sz="2800">
              <a:solidFill>
                <a:srgbClr val="002364"/>
              </a:solidFill>
              <a:latin typeface="Libre Franklin Light Bold"/>
            </a:endParaRPr>
          </a:p>
          <a:p>
            <a:pPr>
              <a:lnSpc>
                <a:spcPts val="2939"/>
              </a:lnSpc>
            </a:pPr>
            <a:endParaRPr lang="en-US" sz="2800">
              <a:solidFill>
                <a:srgbClr val="002364"/>
              </a:solidFill>
              <a:latin typeface="Libre Franklin Light Bold"/>
            </a:endParaRP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2364"/>
                </a:solidFill>
                <a:latin typeface="Arimo Bold"/>
              </a:rPr>
              <a:t>Диполь — это система двух одинаковых по модулю и противоположных по знаку зарядов, находящихся на некотором расстоянии друг от друга (рис. 2).</a:t>
            </a: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2364"/>
                </a:solidFill>
                <a:latin typeface="Arimo Bold"/>
              </a:rPr>
              <a:t>Например, в молекуле поваренной соли NaCl одинокий внешний электрон натрия захватывается атомом хлора (которому</a:t>
            </a: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2364"/>
                </a:solidFill>
                <a:latin typeface="Arimo Bold"/>
              </a:rPr>
              <a:t>как раз недостаёт одного электрона до полного комплекта из 8</a:t>
            </a:r>
          </a:p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2364"/>
                </a:solidFill>
                <a:latin typeface="Arimo Bold"/>
              </a:rPr>
              <a:t>электронов на внешней оболочке). Молекула становится диполем, состоящим из положительного иона Na+ и отрицательного иона Cl−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19648" y="6009952"/>
            <a:ext cx="6496696" cy="64966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41224"/>
            <a:ext cx="3991473" cy="399147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28453" y="4841213"/>
            <a:ext cx="600247" cy="604574"/>
          </a:xfrm>
          <a:prstGeom prst="rect">
            <a:avLst/>
          </a:prstGeom>
          <a:solidFill>
            <a:srgbClr val="EB7E76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5033145" y="9302575"/>
            <a:ext cx="1106454" cy="12865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319" t="30482" r="55037" b="12940"/>
          <a:stretch>
            <a:fillRect/>
          </a:stretch>
        </p:blipFill>
        <p:spPr>
          <a:xfrm>
            <a:off x="3064371" y="3336585"/>
            <a:ext cx="3165288" cy="33046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8653" t="5522" r="15581" b="8835"/>
          <a:stretch>
            <a:fillRect/>
          </a:stretch>
        </p:blipFill>
        <p:spPr>
          <a:xfrm>
            <a:off x="13282452" y="6641224"/>
            <a:ext cx="3382486" cy="330358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28700"/>
            <a:ext cx="5200960" cy="168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002364"/>
                </a:solidFill>
                <a:latin typeface="Libre Franklin Light"/>
              </a:rPr>
              <a:t>ПОЛЯРНЫЕ И НЕПОЛЯРНЫЕ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93404" y="981075"/>
            <a:ext cx="5218489" cy="532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2"/>
              </a:lnSpc>
            </a:pPr>
            <a:r>
              <a:rPr lang="en-US" sz="2551">
                <a:solidFill>
                  <a:srgbClr val="002364"/>
                </a:solidFill>
                <a:latin typeface="Libre Franklin Light Bold"/>
              </a:rPr>
              <a:t>Диэлектрик называется неполярным, если</a:t>
            </a:r>
          </a:p>
          <a:p>
            <a:pPr>
              <a:lnSpc>
                <a:spcPts val="3572"/>
              </a:lnSpc>
            </a:pPr>
            <a:r>
              <a:rPr lang="en-US" sz="2438">
                <a:solidFill>
                  <a:srgbClr val="002364"/>
                </a:solidFill>
                <a:latin typeface="Arimo Bold"/>
              </a:rPr>
              <a:t>его молекулы имеют симметричное распределение положительных и отрицательных зарядов2</a:t>
            </a:r>
          </a:p>
          <a:p>
            <a:pPr>
              <a:lnSpc>
                <a:spcPts val="3572"/>
              </a:lnSpc>
            </a:pPr>
            <a:r>
              <a:rPr lang="en-US" sz="2438">
                <a:solidFill>
                  <a:srgbClr val="002364"/>
                </a:solidFill>
                <a:latin typeface="Arimo Bold"/>
              </a:rPr>
              <a:t>и потому не ведут себя как диполи. К неполярным диэлектрикам относятся, например, керосин,</a:t>
            </a:r>
          </a:p>
          <a:p>
            <a:pPr>
              <a:lnSpc>
                <a:spcPts val="3572"/>
              </a:lnSpc>
              <a:spcBef>
                <a:spcPct val="0"/>
              </a:spcBef>
            </a:pPr>
            <a:r>
              <a:rPr lang="en-US" sz="2438">
                <a:solidFill>
                  <a:srgbClr val="002364"/>
                </a:solidFill>
                <a:latin typeface="Arimo Bold"/>
              </a:rPr>
              <a:t>масло, воздух, инертные газы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38486" y="710554"/>
            <a:ext cx="10161045" cy="84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ECEDF8"/>
                </a:solidFill>
                <a:latin typeface="Libre Franklin Light"/>
              </a:rPr>
              <a:t>ПОЛЯРИЗАЦИЯ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83059" y="502408"/>
            <a:ext cx="1664164" cy="10525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133832" y="7861553"/>
            <a:ext cx="1291616" cy="15018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540703" y="1927550"/>
            <a:ext cx="9124111" cy="810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При отсутствии внешнего электрического поля молекулы-диполи полярного диэлектрика,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совершая хаотическое тепловое движение, ориентированы в самых разных направлениях. Электрические поля этих диполей полностью компенсируют друг друга, и результирующее поле равно нулю во всех областях диэлектрика.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Но если поместить такой диэлектрик во внешнее поле E0, то оно «развернёт» диполи так, что они окажутся ориентированными вдоль линий напряжённости («минусы» диполей повернутся влево — к тем «плюсам», которые создают внешнее поле). Это показано на рис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Open Sans Extra Bold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 во внешнем поле электрон будет проводить больше времени слева от ядра, нежели чем справа. Из-за этого центры положительных и отрицательных зарядов в атоме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неполярного диэлектрика разойдутся в разные стороны. Соответственно, атомы или молекулы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неполярного диэлектрика во внешнем поле также начнут вести себя подобно диполям, и мы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Open Sans Extra Bold"/>
              </a:rPr>
              <a:t>приходим к такой же по сути картине,  для случая ориентационной поляризации.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2400"/>
          <a:stretch>
            <a:fillRect/>
          </a:stretch>
        </p:blipFill>
        <p:spPr>
          <a:xfrm>
            <a:off x="0" y="2295368"/>
            <a:ext cx="7960894" cy="5230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651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Libre Franklin Medium</vt:lpstr>
      <vt:lpstr>Open Sans</vt:lpstr>
      <vt:lpstr>Open Sans Extra Bold</vt:lpstr>
      <vt:lpstr>Calibri</vt:lpstr>
      <vt:lpstr>Libre Franklin Light Bold</vt:lpstr>
      <vt:lpstr>Arimo Bold</vt:lpstr>
      <vt:lpstr>Open Sans Bold</vt:lpstr>
      <vt:lpstr>Libre Franklin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Проводники идиэлектрики в электрическом поле</dc:title>
  <cp:lastModifiedBy>RePack by Diakov</cp:lastModifiedBy>
  <cp:revision>2</cp:revision>
  <dcterms:created xsi:type="dcterms:W3CDTF">2006-08-16T00:00:00Z</dcterms:created>
  <dcterms:modified xsi:type="dcterms:W3CDTF">2020-03-18T16:16:25Z</dcterms:modified>
  <dc:identifier>DAD2xHtVgOc</dc:identifier>
</cp:coreProperties>
</file>