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Poppins Light" charset="1" panose="02000000000000000000"/>
      <p:regular r:id="rId16"/>
    </p:embeddedFont>
    <p:embeddedFont>
      <p:font typeface="Poppins Light Bold" charset="1" panose="02000000000000000000"/>
      <p:regular r:id="rId17"/>
    </p:embeddedFont>
    <p:embeddedFont>
      <p:font typeface="Poppins Medium" charset="1" panose="02000000000000000000"/>
      <p:regular r:id="rId18"/>
    </p:embeddedFont>
    <p:embeddedFont>
      <p:font typeface="Poppins Medium Bold" charset="1" panose="02000000000000000000"/>
      <p:regular r:id="rId19"/>
    </p:embeddedFont>
    <p:embeddedFont>
      <p:font typeface="Poppins Bold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38500" y="0"/>
            <a:ext cx="7391400" cy="10439400"/>
          </a:xfrm>
          <a:prstGeom prst="rect">
            <a:avLst/>
          </a:prstGeom>
          <a:solidFill>
            <a:srgbClr val="3B2D9B"/>
          </a:solidFill>
        </p:spPr>
      </p:sp>
      <p:sp>
        <p:nvSpPr>
          <p:cNvPr name="AutoShape 3" id="3"/>
          <p:cNvSpPr/>
          <p:nvPr/>
        </p:nvSpPr>
        <p:spPr>
          <a:xfrm rot="0">
            <a:off x="209336" y="3638550"/>
            <a:ext cx="2880939" cy="2647210"/>
          </a:xfrm>
          <a:prstGeom prst="rect">
            <a:avLst/>
          </a:prstGeom>
          <a:solidFill>
            <a:srgbClr val="3B2D9B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3972720" y="3289725"/>
            <a:ext cx="5922961" cy="4667397"/>
            <a:chOff x="0" y="0"/>
            <a:chExt cx="7897281" cy="622319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482455"/>
              <a:ext cx="7897281" cy="2063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36"/>
                </a:lnSpc>
              </a:pPr>
              <a:r>
                <a:rPr lang="en-US" sz="5600" spc="-95">
                  <a:solidFill>
                    <a:srgbClr val="EFF3F4"/>
                  </a:solidFill>
                  <a:latin typeface="Poppins Bold Bold Italics"/>
                </a:rPr>
                <a:t>Электрический двигатель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7897281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EFF3F4"/>
                  </a:solidFill>
                  <a:latin typeface="Poppins Medium Bold"/>
                </a:rPr>
                <a:t>методист.сайт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632434"/>
              <a:ext cx="7897281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392">
                  <a:solidFill>
                    <a:srgbClr val="EFF3F4"/>
                  </a:solidFill>
                  <a:latin typeface="Poppins Light Bold"/>
                </a:rPr>
                <a:t>ФИЗИКА. 8 КЛАСС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3186641" y="4394395"/>
              <a:ext cx="1524000" cy="152400"/>
            </a:xfrm>
            <a:prstGeom prst="rect">
              <a:avLst/>
            </a:prstGeom>
            <a:solidFill>
              <a:srgbClr val="EFF3F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782300" y="0"/>
            <a:ext cx="5372100" cy="10287000"/>
            <a:chOff x="0" y="0"/>
            <a:chExt cx="7162800" cy="1371600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22241" t="0" r="22241" b="0"/>
            <a:stretch>
              <a:fillRect/>
            </a:stretch>
          </p:blipFill>
          <p:spPr>
            <a:xfrm>
              <a:off x="0" y="0"/>
              <a:ext cx="7162800" cy="8983133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0" t="8195" r="0" b="8195"/>
            <a:stretch>
              <a:fillRect/>
            </a:stretch>
          </p:blipFill>
          <p:spPr>
            <a:xfrm>
              <a:off x="0" y="9224433"/>
              <a:ext cx="7162800" cy="4491567"/>
            </a:xfrm>
            <a:prstGeom prst="rect">
              <a:avLst/>
            </a:prstGeom>
          </p:spPr>
        </p:pic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6306800" y="0"/>
            <a:ext cx="3748195" cy="3748195"/>
            <a:chOff x="0" y="0"/>
            <a:chExt cx="2653030" cy="265303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sp>
        <p:nvSpPr>
          <p:cNvPr name="AutoShape 14" id="14"/>
          <p:cNvSpPr/>
          <p:nvPr/>
        </p:nvSpPr>
        <p:spPr>
          <a:xfrm rot="0">
            <a:off x="16306800" y="3924300"/>
            <a:ext cx="2781300" cy="8229600"/>
          </a:xfrm>
          <a:prstGeom prst="rect">
            <a:avLst/>
          </a:prstGeom>
          <a:solidFill>
            <a:srgbClr val="3B2D9B"/>
          </a:solid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5429" t="0" r="5429" b="0"/>
          <a:stretch>
            <a:fillRect/>
          </a:stretch>
        </p:blipFill>
        <p:spPr>
          <a:xfrm flipH="false" flipV="false" rot="0">
            <a:off x="0" y="630273"/>
            <a:ext cx="3090275" cy="265945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7189" t="0" r="7189" b="0"/>
          <a:stretch>
            <a:fillRect/>
          </a:stretch>
        </p:blipFill>
        <p:spPr>
          <a:xfrm flipH="false" flipV="false" rot="0">
            <a:off x="0" y="6921517"/>
            <a:ext cx="3238500" cy="2522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73102" y="57150"/>
            <a:ext cx="5372100" cy="10515600"/>
            <a:chOff x="0" y="0"/>
            <a:chExt cx="7162800" cy="14020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760" t="0" r="20760" b="0"/>
            <a:stretch>
              <a:fillRect/>
            </a:stretch>
          </p:blipFill>
          <p:spPr>
            <a:xfrm>
              <a:off x="0" y="4834467"/>
              <a:ext cx="7162800" cy="9186333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4988" t="0" r="4988" b="0"/>
            <a:stretch>
              <a:fillRect/>
            </a:stretch>
          </p:blipFill>
          <p:spPr>
            <a:xfrm>
              <a:off x="0" y="0"/>
              <a:ext cx="7162800" cy="4593167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-914400" y="-285750"/>
            <a:ext cx="9519355" cy="10858500"/>
          </a:xfrm>
          <a:prstGeom prst="rect">
            <a:avLst/>
          </a:prstGeom>
          <a:solidFill>
            <a:srgbClr val="3B2D9B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028700" y="1082388"/>
            <a:ext cx="7576255" cy="7131337"/>
            <a:chOff x="0" y="0"/>
            <a:chExt cx="10101673" cy="950844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10101673" cy="434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>
                  <a:solidFill>
                    <a:srgbClr val="EFF3F4"/>
                  </a:solidFill>
                  <a:latin typeface="Poppins Bold Bold Italics"/>
                </a:rPr>
                <a:t>электрическая машина </a:t>
              </a:r>
            </a:p>
            <a:p>
              <a:pPr>
                <a:lnSpc>
                  <a:spcPts val="4320"/>
                </a:lnSpc>
              </a:pPr>
              <a:r>
                <a:rPr lang="en-US" sz="3600">
                  <a:solidFill>
                    <a:srgbClr val="EFF3F4"/>
                  </a:solidFill>
                  <a:latin typeface="Poppins Bold Bold Italics"/>
                </a:rPr>
                <a:t>(электромеханический преобразователь), в которой электрическая энергия преобразуется в механическую.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869664"/>
              <a:ext cx="9492077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7469464"/>
              <a:ext cx="9492077" cy="2038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56">
                  <a:solidFill>
                    <a:srgbClr val="EFF3F4"/>
                  </a:solidFill>
                  <a:latin typeface="Poppins Light"/>
                </a:rPr>
                <a:t>Электрическая машина состоит из неподвижной части — статора и подвижной части — ротора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rot="0">
              <a:off x="0" y="6438900"/>
              <a:ext cx="1524000" cy="152400"/>
            </a:xfrm>
            <a:prstGeom prst="rect">
              <a:avLst/>
            </a:prstGeom>
            <a:solidFill>
              <a:srgbClr val="EFF3F4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4566036" y="7410872"/>
            <a:ext cx="3748195" cy="3748195"/>
            <a:chOff x="0" y="0"/>
            <a:chExt cx="2653030" cy="265303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sp>
        <p:nvSpPr>
          <p:cNvPr name="AutoShape 13" id="13"/>
          <p:cNvSpPr/>
          <p:nvPr/>
        </p:nvSpPr>
        <p:spPr>
          <a:xfrm rot="0">
            <a:off x="14566036" y="-818728"/>
            <a:ext cx="3721964" cy="8229600"/>
          </a:xfrm>
          <a:prstGeom prst="rect">
            <a:avLst/>
          </a:prstGeom>
          <a:solidFill>
            <a:srgbClr val="3B2D9B"/>
          </a:solidFill>
        </p:spPr>
      </p:sp>
      <p:sp>
        <p:nvSpPr>
          <p:cNvPr name="TextBox 14" id="14"/>
          <p:cNvSpPr txBox="true"/>
          <p:nvPr/>
        </p:nvSpPr>
        <p:spPr>
          <a:xfrm rot="0">
            <a:off x="12727653" y="8461375"/>
            <a:ext cx="1059656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статор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427196" y="2913167"/>
            <a:ext cx="3220938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 ротор электроматора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14994669" y="2325656"/>
            <a:ext cx="2864698" cy="2817844"/>
            <a:chOff x="0" y="0"/>
            <a:chExt cx="3819597" cy="3757125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2645104"/>
              <a:ext cx="3819597" cy="11120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3"/>
                </a:lnSpc>
              </a:pPr>
              <a:r>
                <a:rPr lang="en-US" sz="1287" spc="103">
                  <a:solidFill>
                    <a:srgbClr val="EFF3F4"/>
                  </a:solidFill>
                  <a:latin typeface="Poppins Light Bold"/>
                </a:rPr>
                <a:t>СТАТОР-НЕПОДВИЖНАЯ ЧАСТЬ ЭЛЕКТРИЧЕСКОЙ, </a:t>
              </a:r>
            </a:p>
            <a:p>
              <a:pPr algn="ctr">
                <a:lnSpc>
                  <a:spcPts val="1673"/>
                </a:lnSpc>
              </a:pPr>
              <a:r>
                <a:rPr lang="en-US" sz="1287" spc="103">
                  <a:solidFill>
                    <a:srgbClr val="EFF3F4"/>
                  </a:solidFill>
                  <a:latin typeface="Poppins Light Bold"/>
                </a:rPr>
                <a:t>ЛОПАТОЧНОЙ И ДРУГОЙ МАШИНЫ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3819597" cy="10367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28"/>
                </a:lnSpc>
              </a:pPr>
              <a:r>
                <a:rPr lang="en-US" sz="1690" spc="67">
                  <a:solidFill>
                    <a:srgbClr val="EFF3F4"/>
                  </a:solidFill>
                  <a:latin typeface="Poppins Bold Italics"/>
                </a:rPr>
                <a:t>ВРАЩАЮЩАЯСЯ ЧАСТЬ ДВИГАТЕЛЕЙ И РАБОЧИХ МАШИН-РОТОР.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1603171" y="2193162"/>
              <a:ext cx="613255" cy="61326"/>
            </a:xfrm>
            <a:prstGeom prst="rect">
              <a:avLst/>
            </a:prstGeom>
            <a:solidFill>
              <a:srgbClr val="3B2D9B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7228" y="-476949"/>
            <a:ext cx="4229100" cy="8229600"/>
          </a:xfrm>
          <a:prstGeom prst="rect">
            <a:avLst/>
          </a:prstGeom>
          <a:solidFill>
            <a:srgbClr val="3B2D9B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8100" y="8014762"/>
            <a:ext cx="3748195" cy="3748195"/>
            <a:chOff x="0" y="0"/>
            <a:chExt cx="2653030" cy="265303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038600" y="-476949"/>
            <a:ext cx="3748195" cy="3748195"/>
            <a:chOff x="0" y="0"/>
            <a:chExt cx="2653030" cy="265303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4038600" y="3528605"/>
            <a:ext cx="3771900" cy="7581900"/>
          </a:xfrm>
          <a:prstGeom prst="rect">
            <a:avLst/>
          </a:prstGeom>
          <a:solidFill>
            <a:srgbClr val="3B2D9B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227237"/>
            <a:ext cx="6837708" cy="501431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08609" y="2696296"/>
            <a:ext cx="2642319" cy="37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FF3F4"/>
                </a:solidFill>
                <a:latin typeface="Open Sans Extra Bold"/>
              </a:rPr>
              <a:t>Практически важное значение имеет вращение проводника с током в магнитном поле.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57369" y="4180840"/>
            <a:ext cx="3110657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EFF3F4"/>
                </a:solidFill>
                <a:latin typeface="Open Sans Extra Bold"/>
              </a:rPr>
              <a:t>Теория: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38223" y="5672322"/>
            <a:ext cx="9949777" cy="447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Поместим квадратную рамку, по которой течёт ток, между полюсами дугообразного магнита перпендикулярно линиям магнитного поля магнита (рис. 1).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изменяя направление тока в рамке на противоположное каждые пол-оборота, можно заставить рамку вращаться в одну и ту же сторону.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96035" y="5184406"/>
            <a:ext cx="3171991" cy="44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EFF3F4"/>
                </a:solidFill>
                <a:latin typeface="Open Sans Extra Bold"/>
              </a:rPr>
              <a:t> Вращение катушки с током в магнитном поле используется в устройстве электрического двигателя.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7221" y="6090039"/>
            <a:ext cx="3403820" cy="3873076"/>
            <a:chOff x="0" y="0"/>
            <a:chExt cx="4538427" cy="5164102"/>
          </a:xfrm>
        </p:grpSpPr>
        <p:sp>
          <p:nvSpPr>
            <p:cNvPr name="AutoShape 3" id="3"/>
            <p:cNvSpPr/>
            <p:nvPr/>
          </p:nvSpPr>
          <p:spPr>
            <a:xfrm rot="0">
              <a:off x="0" y="1963198"/>
              <a:ext cx="1274220" cy="127422"/>
            </a:xfrm>
            <a:prstGeom prst="rect">
              <a:avLst/>
            </a:prstGeom>
            <a:solidFill>
              <a:srgbClr val="3B2D9B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4538427" cy="855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8"/>
                </a:lnSpc>
              </a:pPr>
              <a:r>
                <a:rPr lang="en-US" sz="2006" spc="160">
                  <a:solidFill>
                    <a:srgbClr val="3B2D9B"/>
                  </a:solidFill>
                  <a:latin typeface="Poppins Light Bold"/>
                </a:rPr>
                <a:t>ДВИГАТЕЛИ ПОСТОЯННОГО ТОКА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6051"/>
              <a:ext cx="4538427" cy="531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11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651184"/>
              <a:ext cx="4538427" cy="2512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43"/>
                </a:lnSpc>
              </a:pPr>
              <a:r>
                <a:rPr lang="en-US" sz="2173">
                  <a:solidFill>
                    <a:srgbClr val="3B2D9B"/>
                  </a:solidFill>
                  <a:latin typeface="Poppins Light Bold"/>
                </a:rPr>
                <a:t>широкое применение на транспорте (электровозы, трамваи, троллейбусы)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799913" y="6290969"/>
            <a:ext cx="4071058" cy="3054961"/>
            <a:chOff x="0" y="0"/>
            <a:chExt cx="5428077" cy="4073281"/>
          </a:xfrm>
        </p:grpSpPr>
        <p:sp>
          <p:nvSpPr>
            <p:cNvPr name="AutoShape 8" id="8"/>
            <p:cNvSpPr/>
            <p:nvPr/>
          </p:nvSpPr>
          <p:spPr>
            <a:xfrm rot="0">
              <a:off x="0" y="2683317"/>
              <a:ext cx="1524000" cy="152400"/>
            </a:xfrm>
            <a:prstGeom prst="rect">
              <a:avLst/>
            </a:prstGeom>
            <a:solidFill>
              <a:srgbClr val="3B2D9B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5428077" cy="1355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spc="168">
                  <a:solidFill>
                    <a:srgbClr val="3B2D9B"/>
                  </a:solidFill>
                  <a:latin typeface="Poppins Light Bold"/>
                </a:rPr>
                <a:t>ДВИГАТЕЛИ, РАБОТАЮЩИЕ НА ПЕРЕМЕННОМ ТОКЕ.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77080"/>
              <a:ext cx="5428077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494584"/>
              <a:ext cx="5428077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3B2D9B"/>
                  </a:solidFill>
                  <a:latin typeface="Poppins Light"/>
                </a:rPr>
                <a:t> </a:t>
              </a:r>
              <a:r>
                <a:rPr lang="en-US" sz="2600">
                  <a:solidFill>
                    <a:srgbClr val="3B2D9B"/>
                  </a:solidFill>
                  <a:latin typeface="Poppins Light Bold"/>
                </a:rPr>
                <a:t>в промышленности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38259" y="5872803"/>
            <a:ext cx="3155529" cy="3944937"/>
            <a:chOff x="0" y="0"/>
            <a:chExt cx="4207372" cy="5259916"/>
          </a:xfrm>
        </p:grpSpPr>
        <p:sp>
          <p:nvSpPr>
            <p:cNvPr name="AutoShape 13" id="13"/>
            <p:cNvSpPr/>
            <p:nvPr/>
          </p:nvSpPr>
          <p:spPr>
            <a:xfrm rot="0">
              <a:off x="0" y="1819993"/>
              <a:ext cx="1181272" cy="118127"/>
            </a:xfrm>
            <a:prstGeom prst="rect">
              <a:avLst/>
            </a:prstGeom>
            <a:solidFill>
              <a:srgbClr val="3B2D9B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4207372" cy="804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8"/>
                </a:lnSpc>
              </a:pPr>
              <a:r>
                <a:rPr lang="en-US" sz="1860" spc="148">
                  <a:solidFill>
                    <a:srgbClr val="3B2D9B"/>
                  </a:solidFill>
                  <a:latin typeface="Poppins Light Bold"/>
                </a:rPr>
                <a:t>ЛИНЕЙНЫЕ ЭЛЕКТРОДВИГАТЕЛИ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16809"/>
              <a:ext cx="4207372" cy="488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55"/>
                </a:lnSpc>
              </a:pP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455015"/>
              <a:ext cx="4207372" cy="28049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21"/>
                </a:lnSpc>
              </a:pPr>
              <a:r>
                <a:rPr lang="en-US" sz="2015">
                  <a:solidFill>
                    <a:srgbClr val="3B2D9B"/>
                  </a:solidFill>
                  <a:latin typeface="Poppins Light Bold"/>
                </a:rPr>
                <a:t>для работы металлообрабатывающих станков, транспортных средств, ударов молота при забивании свай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00200" y="2434294"/>
            <a:ext cx="16687800" cy="3193100"/>
            <a:chOff x="0" y="0"/>
            <a:chExt cx="22250400" cy="4257467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2"/>
            <a:srcRect l="0" t="10882" r="0" b="10882"/>
            <a:stretch>
              <a:fillRect/>
            </a:stretch>
          </p:blipFill>
          <p:spPr>
            <a:xfrm>
              <a:off x="0" y="0"/>
              <a:ext cx="7255933" cy="4257467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3"/>
            <a:srcRect l="0" t="9107" r="0" b="9107"/>
            <a:stretch>
              <a:fillRect/>
            </a:stretch>
          </p:blipFill>
          <p:spPr>
            <a:xfrm>
              <a:off x="7497233" y="0"/>
              <a:ext cx="7255933" cy="4257467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4"/>
            <a:srcRect l="0" t="20662" r="0" b="20662"/>
            <a:stretch>
              <a:fillRect/>
            </a:stretch>
          </p:blipFill>
          <p:spPr>
            <a:xfrm>
              <a:off x="14994467" y="0"/>
              <a:ext cx="7255933" cy="4257467"/>
            </a:xfrm>
            <a:prstGeom prst="rect">
              <a:avLst/>
            </a:prstGeom>
          </p:spPr>
        </p:pic>
      </p:grpSp>
      <p:sp>
        <p:nvSpPr>
          <p:cNvPr name="AutoShape 21" id="21"/>
          <p:cNvSpPr/>
          <p:nvPr/>
        </p:nvSpPr>
        <p:spPr>
          <a:xfrm rot="0">
            <a:off x="-390916" y="8128253"/>
            <a:ext cx="1752600" cy="2552700"/>
          </a:xfrm>
          <a:prstGeom prst="rect">
            <a:avLst/>
          </a:prstGeom>
          <a:solidFill>
            <a:srgbClr val="3B2D9B"/>
          </a:solidFill>
        </p:spPr>
      </p:sp>
      <p:sp>
        <p:nvSpPr>
          <p:cNvPr name="AutoShape 22" id="22"/>
          <p:cNvSpPr/>
          <p:nvPr/>
        </p:nvSpPr>
        <p:spPr>
          <a:xfrm rot="0">
            <a:off x="-390916" y="-203453"/>
            <a:ext cx="1752600" cy="4234298"/>
          </a:xfrm>
          <a:prstGeom prst="rect">
            <a:avLst/>
          </a:prstGeom>
          <a:solidFill>
            <a:srgbClr val="3B2D9B"/>
          </a:solid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-2386511" y="4215941"/>
            <a:ext cx="3748195" cy="3748195"/>
            <a:chOff x="0" y="0"/>
            <a:chExt cx="2653030" cy="265303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253542" y="694845"/>
            <a:ext cx="1478212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50"/>
              </a:lnSpc>
            </a:pPr>
            <a:r>
              <a:rPr lang="en-US" sz="5500" spc="165">
                <a:solidFill>
                  <a:srgbClr val="3B2D9B"/>
                </a:solidFill>
                <a:latin typeface="Poppins Medium"/>
              </a:rPr>
              <a:t>двигатели бывают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08954" y="314325"/>
            <a:ext cx="7576255" cy="8562975"/>
            <a:chOff x="0" y="0"/>
            <a:chExt cx="10101673" cy="114173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0101673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3B2D9B"/>
                  </a:solidFill>
                  <a:latin typeface="Poppins Bold Bold Italics"/>
                </a:rPr>
                <a:t>из истории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986764"/>
              <a:ext cx="9492077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spc="128">
                  <a:solidFill>
                    <a:srgbClr val="3B2D9B"/>
                  </a:solidFill>
                  <a:latin typeface="Poppins Bold Italics"/>
                </a:rPr>
                <a:t>МОРИЦ ГЕРМАН ЯКО́БИ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318739"/>
              <a:ext cx="9492077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56">
                  <a:solidFill>
                    <a:srgbClr val="3B2D9B"/>
                  </a:solidFill>
                  <a:latin typeface="Poppins Light"/>
                </a:rPr>
                <a:t>Построил первый электродвигатель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3403600"/>
              <a:ext cx="1524000" cy="152400"/>
            </a:xfrm>
            <a:prstGeom prst="rect">
              <a:avLst/>
            </a:prstGeom>
            <a:solidFill>
              <a:srgbClr val="3B2D9B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4399916"/>
              <a:ext cx="9492077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240">
                  <a:solidFill>
                    <a:srgbClr val="3B2D9B"/>
                  </a:solidFill>
                  <a:latin typeface="Poppins Light Bold"/>
                </a:rPr>
                <a:t>БОРИ́С СЕМЁНОВИЧ ЯКОБИ;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0775315"/>
              <a:ext cx="9492077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554492"/>
              <a:ext cx="9492077" cy="3949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240">
                  <a:solidFill>
                    <a:srgbClr val="3B2D9B"/>
                  </a:solidFill>
                  <a:latin typeface="Poppins Light Bold"/>
                </a:rPr>
                <a:t>В 1834 ГОДУ ЯКОБИ СТРОИТ ЭЛЕКТРОДВИГАТЕЛЬ, ОСНОВАННЫЙ НА ПРИНЦИПЕ ПРИТЯЖЕНИЯ И ОТТАЛКИВАНИЯ МЕЖДУ ЭЛЕКТРОМАГНИТАМИ.</a:t>
              </a: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7106900" y="7346102"/>
            <a:ext cx="3748195" cy="3748195"/>
            <a:chOff x="0" y="0"/>
            <a:chExt cx="2653030" cy="265303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sp>
        <p:nvSpPr>
          <p:cNvPr name="AutoShape 12" id="12"/>
          <p:cNvSpPr/>
          <p:nvPr/>
        </p:nvSpPr>
        <p:spPr>
          <a:xfrm rot="0">
            <a:off x="17106900" y="-1111107"/>
            <a:ext cx="1333500" cy="8229600"/>
          </a:xfrm>
          <a:prstGeom prst="rect">
            <a:avLst/>
          </a:prstGeom>
          <a:solidFill>
            <a:srgbClr val="3B2D9B"/>
          </a:solid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53353" y="1377749"/>
            <a:ext cx="5745385" cy="78424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325350" y="4323006"/>
            <a:ext cx="6324600" cy="6279441"/>
          </a:xfrm>
          <a:prstGeom prst="rect">
            <a:avLst/>
          </a:prstGeom>
          <a:solidFill>
            <a:srgbClr val="3B2D9B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325350" y="-1942117"/>
            <a:ext cx="6074623" cy="6074623"/>
            <a:chOff x="0" y="0"/>
            <a:chExt cx="2653030" cy="265303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3B2D9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612697" y="4326642"/>
            <a:ext cx="5090471" cy="4373665"/>
            <a:chOff x="0" y="0"/>
            <a:chExt cx="6787295" cy="583155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666581"/>
              <a:ext cx="6787295" cy="4164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2800" spc="56">
                  <a:solidFill>
                    <a:srgbClr val="EFF3F4"/>
                  </a:solidFill>
                  <a:latin typeface="Poppins Light"/>
                </a:rPr>
                <a:t>Электродвигатели разной мощности (750 Вт, 250 Вт, к CD-плееру, к игрушке, к дисководу). Батарейка «Крона» дана для сравнения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6787295" cy="127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7541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83460" y="155110"/>
            <a:ext cx="9323826" cy="10131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DAD2_U0qLu8</dc:identifier>
  <dcterms:modified xsi:type="dcterms:W3CDTF">2011-08-01T06:04:30Z</dcterms:modified>
  <cp:revision>1</cp:revision>
  <dc:title>Электрический двигатель</dc:title>
</cp:coreProperties>
</file>