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Open Sans Light" charset="1" panose="020B0306030504020204"/>
      <p:regular r:id="rId12"/>
    </p:embeddedFont>
    <p:embeddedFont>
      <p:font typeface="Open Sans Light Bold" charset="1" panose="020B0806030504020204"/>
      <p:regular r:id="rId13"/>
    </p:embeddedFont>
    <p:embeddedFont>
      <p:font typeface="Open Sans Light Italics" charset="1" panose="020B0306030504020204"/>
      <p:regular r:id="rId14"/>
    </p:embeddedFont>
    <p:embeddedFont>
      <p:font typeface="Open Sans Light Bold Italics" charset="1" panose="020B0806030504020204"/>
      <p:regular r:id="rId15"/>
    </p:embeddedFont>
    <p:embeddedFont>
      <p:font typeface="Arimo" charset="1" panose="020B0604020202020204"/>
      <p:regular r:id="rId16"/>
    </p:embeddedFont>
    <p:embeddedFont>
      <p:font typeface="Arimo Bold" charset="1" panose="020B0704020202020204"/>
      <p:regular r:id="rId17"/>
    </p:embeddedFont>
    <p:embeddedFont>
      <p:font typeface="Arimo Italics" charset="1" panose="020B0604020202090204"/>
      <p:regular r:id="rId18"/>
    </p:embeddedFont>
    <p:embeddedFont>
      <p:font typeface="Arimo Bold Italics" charset="1" panose="020B0704020202090204"/>
      <p:regular r:id="rId19"/>
    </p:embeddedFont>
    <p:embeddedFont>
      <p:font typeface="Muli Black" charset="1" panose="00000A00000000000000"/>
      <p:regular r:id="rId20"/>
    </p:embeddedFont>
    <p:embeddedFont>
      <p:font typeface="Muli Black Italics" charset="1" panose="00000A00000000000000"/>
      <p:regular r:id="rId21"/>
    </p:embeddedFont>
    <p:embeddedFont>
      <p:font typeface="Roboto Mono Regular" charset="1" panose="00000000000000000000"/>
      <p:regular r:id="rId22"/>
    </p:embeddedFont>
    <p:embeddedFont>
      <p:font typeface="Roboto Mono Regular Bold" charset="1" panose="00000000000000000000"/>
      <p:regular r:id="rId23"/>
    </p:embeddedFont>
    <p:embeddedFont>
      <p:font typeface="Roboto Mono Regular Italics" charset="1" panose="00000000000000000000"/>
      <p:regular r:id="rId24"/>
    </p:embeddedFont>
    <p:embeddedFont>
      <p:font typeface="Roboto Mono Regular Bold Italics"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E38F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32865" b="0"/>
          <a:stretch>
            <a:fillRect/>
          </a:stretch>
        </p:blipFill>
        <p:spPr>
          <a:xfrm flipH="false" flipV="false" rot="0">
            <a:off x="1028700" y="3084179"/>
            <a:ext cx="8784090" cy="6174121"/>
          </a:xfrm>
          <a:prstGeom prst="rect">
            <a:avLst/>
          </a:prstGeom>
        </p:spPr>
      </p:pic>
      <p:grpSp>
        <p:nvGrpSpPr>
          <p:cNvPr name="Group 3" id="3"/>
          <p:cNvGrpSpPr/>
          <p:nvPr/>
        </p:nvGrpSpPr>
        <p:grpSpPr>
          <a:xfrm rot="0">
            <a:off x="575370" y="2490503"/>
            <a:ext cx="9690750" cy="7361473"/>
            <a:chOff x="0" y="0"/>
            <a:chExt cx="7549214" cy="5734678"/>
          </a:xfrm>
        </p:grpSpPr>
        <p:sp>
          <p:nvSpPr>
            <p:cNvPr name="Freeform 4" id="4"/>
            <p:cNvSpPr/>
            <p:nvPr/>
          </p:nvSpPr>
          <p:spPr>
            <a:xfrm>
              <a:off x="0" y="0"/>
              <a:ext cx="7549214" cy="5734678"/>
            </a:xfrm>
            <a:custGeom>
              <a:avLst/>
              <a:gdLst/>
              <a:ahLst/>
              <a:cxnLst/>
              <a:rect r="r" b="b" t="t" l="l"/>
              <a:pathLst>
                <a:path h="5734678" w="7549214">
                  <a:moveTo>
                    <a:pt x="60960" y="60960"/>
                  </a:moveTo>
                  <a:lnTo>
                    <a:pt x="743516" y="60960"/>
                  </a:lnTo>
                  <a:lnTo>
                    <a:pt x="743516" y="0"/>
                  </a:lnTo>
                  <a:lnTo>
                    <a:pt x="0" y="0"/>
                  </a:lnTo>
                  <a:lnTo>
                    <a:pt x="0" y="592128"/>
                  </a:lnTo>
                  <a:lnTo>
                    <a:pt x="60960" y="592128"/>
                  </a:lnTo>
                  <a:cubicBezTo>
                    <a:pt x="60960" y="592128"/>
                    <a:pt x="60960" y="60960"/>
                    <a:pt x="60960" y="60960"/>
                  </a:cubicBezTo>
                  <a:close/>
                  <a:moveTo>
                    <a:pt x="157480" y="157480"/>
                  </a:moveTo>
                  <a:lnTo>
                    <a:pt x="746118" y="157480"/>
                  </a:lnTo>
                  <a:lnTo>
                    <a:pt x="746118" y="140970"/>
                  </a:lnTo>
                  <a:lnTo>
                    <a:pt x="142240" y="140970"/>
                  </a:lnTo>
                  <a:lnTo>
                    <a:pt x="142240" y="592128"/>
                  </a:lnTo>
                  <a:lnTo>
                    <a:pt x="158750" y="592128"/>
                  </a:lnTo>
                  <a:cubicBezTo>
                    <a:pt x="158750" y="592128"/>
                    <a:pt x="157480" y="157480"/>
                    <a:pt x="157480" y="157480"/>
                  </a:cubicBezTo>
                  <a:close/>
                  <a:moveTo>
                    <a:pt x="0" y="592128"/>
                  </a:moveTo>
                  <a:lnTo>
                    <a:pt x="60960" y="592128"/>
                  </a:lnTo>
                  <a:lnTo>
                    <a:pt x="60960" y="5225972"/>
                  </a:lnTo>
                  <a:lnTo>
                    <a:pt x="0" y="5225972"/>
                  </a:lnTo>
                  <a:lnTo>
                    <a:pt x="0" y="592128"/>
                  </a:lnTo>
                  <a:close/>
                  <a:moveTo>
                    <a:pt x="140970" y="592128"/>
                  </a:moveTo>
                  <a:lnTo>
                    <a:pt x="157480" y="592128"/>
                  </a:lnTo>
                  <a:lnTo>
                    <a:pt x="157480" y="5225972"/>
                  </a:lnTo>
                  <a:lnTo>
                    <a:pt x="140970" y="5225972"/>
                  </a:lnTo>
                  <a:lnTo>
                    <a:pt x="140970" y="592128"/>
                  </a:lnTo>
                  <a:close/>
                  <a:moveTo>
                    <a:pt x="60960" y="5673718"/>
                  </a:moveTo>
                  <a:lnTo>
                    <a:pt x="60960" y="5225972"/>
                  </a:lnTo>
                  <a:lnTo>
                    <a:pt x="0" y="5225972"/>
                  </a:lnTo>
                  <a:lnTo>
                    <a:pt x="0" y="5734678"/>
                  </a:lnTo>
                  <a:lnTo>
                    <a:pt x="743516" y="5734678"/>
                  </a:lnTo>
                  <a:lnTo>
                    <a:pt x="743516" y="5673718"/>
                  </a:lnTo>
                  <a:cubicBezTo>
                    <a:pt x="743516" y="5673718"/>
                    <a:pt x="60960" y="5673718"/>
                    <a:pt x="60960" y="5673718"/>
                  </a:cubicBezTo>
                  <a:close/>
                  <a:moveTo>
                    <a:pt x="157480" y="5577198"/>
                  </a:moveTo>
                  <a:lnTo>
                    <a:pt x="157480" y="5225972"/>
                  </a:lnTo>
                  <a:lnTo>
                    <a:pt x="140970" y="5225972"/>
                  </a:lnTo>
                  <a:lnTo>
                    <a:pt x="140970" y="5592438"/>
                  </a:lnTo>
                  <a:lnTo>
                    <a:pt x="743516" y="5592438"/>
                  </a:lnTo>
                  <a:lnTo>
                    <a:pt x="743516" y="5575928"/>
                  </a:lnTo>
                  <a:lnTo>
                    <a:pt x="157480" y="5575928"/>
                  </a:lnTo>
                  <a:cubicBezTo>
                    <a:pt x="157480" y="5575928"/>
                    <a:pt x="157480" y="5577198"/>
                    <a:pt x="157480" y="5577198"/>
                  </a:cubicBezTo>
                  <a:close/>
                  <a:moveTo>
                    <a:pt x="743516" y="5673718"/>
                  </a:moveTo>
                  <a:lnTo>
                    <a:pt x="6917525" y="5673718"/>
                  </a:lnTo>
                  <a:lnTo>
                    <a:pt x="6917525" y="5734678"/>
                  </a:lnTo>
                  <a:lnTo>
                    <a:pt x="743516" y="5734678"/>
                  </a:lnTo>
                  <a:cubicBezTo>
                    <a:pt x="743516" y="5734678"/>
                    <a:pt x="743516" y="5673718"/>
                    <a:pt x="743516" y="5673718"/>
                  </a:cubicBezTo>
                  <a:close/>
                  <a:moveTo>
                    <a:pt x="743516" y="5577198"/>
                  </a:moveTo>
                  <a:lnTo>
                    <a:pt x="6917525" y="5577198"/>
                  </a:lnTo>
                  <a:lnTo>
                    <a:pt x="6917525" y="5593708"/>
                  </a:lnTo>
                  <a:lnTo>
                    <a:pt x="743516" y="5593708"/>
                  </a:lnTo>
                  <a:cubicBezTo>
                    <a:pt x="743516" y="5593709"/>
                    <a:pt x="743516" y="5577198"/>
                    <a:pt x="743516" y="5577198"/>
                  </a:cubicBezTo>
                  <a:close/>
                  <a:moveTo>
                    <a:pt x="7549214" y="5225972"/>
                  </a:moveTo>
                  <a:lnTo>
                    <a:pt x="7488254" y="5225972"/>
                  </a:lnTo>
                  <a:lnTo>
                    <a:pt x="7488254" y="5673718"/>
                  </a:lnTo>
                  <a:lnTo>
                    <a:pt x="6917525" y="5673718"/>
                  </a:lnTo>
                  <a:lnTo>
                    <a:pt x="6917525" y="5734678"/>
                  </a:lnTo>
                  <a:lnTo>
                    <a:pt x="7549214" y="5734678"/>
                  </a:lnTo>
                  <a:lnTo>
                    <a:pt x="7549214" y="5225972"/>
                  </a:lnTo>
                  <a:lnTo>
                    <a:pt x="7549214" y="5225972"/>
                  </a:lnTo>
                  <a:close/>
                  <a:moveTo>
                    <a:pt x="7393005" y="5577198"/>
                  </a:moveTo>
                  <a:lnTo>
                    <a:pt x="6920127" y="5577198"/>
                  </a:lnTo>
                  <a:lnTo>
                    <a:pt x="6920127" y="5593708"/>
                  </a:lnTo>
                  <a:lnTo>
                    <a:pt x="7409514" y="5593708"/>
                  </a:lnTo>
                  <a:lnTo>
                    <a:pt x="7409514" y="5227094"/>
                  </a:lnTo>
                  <a:lnTo>
                    <a:pt x="7393005" y="5227094"/>
                  </a:lnTo>
                  <a:lnTo>
                    <a:pt x="7393005" y="5577198"/>
                  </a:lnTo>
                  <a:close/>
                  <a:moveTo>
                    <a:pt x="7488255" y="592128"/>
                  </a:moveTo>
                  <a:lnTo>
                    <a:pt x="7549214" y="592128"/>
                  </a:lnTo>
                  <a:lnTo>
                    <a:pt x="7549214" y="5225972"/>
                  </a:lnTo>
                  <a:lnTo>
                    <a:pt x="7488255" y="5225972"/>
                  </a:lnTo>
                  <a:lnTo>
                    <a:pt x="7488255" y="592128"/>
                  </a:lnTo>
                  <a:close/>
                  <a:moveTo>
                    <a:pt x="7393005" y="592128"/>
                  </a:moveTo>
                  <a:lnTo>
                    <a:pt x="7409514" y="592128"/>
                  </a:lnTo>
                  <a:lnTo>
                    <a:pt x="7409514" y="5225972"/>
                  </a:lnTo>
                  <a:lnTo>
                    <a:pt x="7393005" y="5225972"/>
                  </a:lnTo>
                  <a:lnTo>
                    <a:pt x="7393005" y="592128"/>
                  </a:lnTo>
                  <a:close/>
                  <a:moveTo>
                    <a:pt x="7488255" y="60960"/>
                  </a:moveTo>
                  <a:lnTo>
                    <a:pt x="7488255" y="592128"/>
                  </a:lnTo>
                  <a:lnTo>
                    <a:pt x="7549214" y="592128"/>
                  </a:lnTo>
                  <a:lnTo>
                    <a:pt x="7549214" y="0"/>
                  </a:lnTo>
                  <a:lnTo>
                    <a:pt x="6917525" y="0"/>
                  </a:lnTo>
                  <a:lnTo>
                    <a:pt x="6917525" y="60960"/>
                  </a:lnTo>
                  <a:lnTo>
                    <a:pt x="7488255" y="60960"/>
                  </a:lnTo>
                  <a:lnTo>
                    <a:pt x="7488255" y="60960"/>
                  </a:lnTo>
                  <a:close/>
                  <a:moveTo>
                    <a:pt x="6920126" y="140970"/>
                  </a:moveTo>
                  <a:lnTo>
                    <a:pt x="6920126" y="157480"/>
                  </a:lnTo>
                  <a:lnTo>
                    <a:pt x="7393004" y="157480"/>
                  </a:lnTo>
                  <a:lnTo>
                    <a:pt x="7393004" y="592128"/>
                  </a:lnTo>
                  <a:lnTo>
                    <a:pt x="7409514" y="592128"/>
                  </a:lnTo>
                  <a:lnTo>
                    <a:pt x="7409514" y="140970"/>
                  </a:lnTo>
                  <a:cubicBezTo>
                    <a:pt x="7409514" y="140970"/>
                    <a:pt x="6920126" y="140970"/>
                    <a:pt x="6920126" y="140970"/>
                  </a:cubicBezTo>
                  <a:close/>
                  <a:moveTo>
                    <a:pt x="743516" y="0"/>
                  </a:moveTo>
                  <a:lnTo>
                    <a:pt x="6917525" y="0"/>
                  </a:lnTo>
                  <a:lnTo>
                    <a:pt x="6917525" y="60960"/>
                  </a:lnTo>
                  <a:lnTo>
                    <a:pt x="743516" y="60960"/>
                  </a:lnTo>
                  <a:lnTo>
                    <a:pt x="743516" y="0"/>
                  </a:lnTo>
                  <a:lnTo>
                    <a:pt x="743516" y="0"/>
                  </a:lnTo>
                  <a:close/>
                  <a:moveTo>
                    <a:pt x="743516" y="140970"/>
                  </a:moveTo>
                  <a:lnTo>
                    <a:pt x="6917525" y="140970"/>
                  </a:lnTo>
                  <a:lnTo>
                    <a:pt x="6917525" y="157480"/>
                  </a:lnTo>
                  <a:lnTo>
                    <a:pt x="743516" y="157480"/>
                  </a:lnTo>
                  <a:lnTo>
                    <a:pt x="743516" y="140970"/>
                  </a:lnTo>
                  <a:lnTo>
                    <a:pt x="743516" y="140970"/>
                  </a:lnTo>
                  <a:close/>
                </a:path>
              </a:pathLst>
            </a:custGeom>
            <a:solidFill>
              <a:srgbClr val="FFFFFF"/>
            </a:solidFill>
          </p:spPr>
        </p:sp>
      </p:grpSp>
      <p:sp>
        <p:nvSpPr>
          <p:cNvPr name="TextBox 5" id="5"/>
          <p:cNvSpPr txBox="true"/>
          <p:nvPr/>
        </p:nvSpPr>
        <p:spPr>
          <a:xfrm rot="0">
            <a:off x="10676700" y="3160379"/>
            <a:ext cx="6928983" cy="2017768"/>
          </a:xfrm>
          <a:prstGeom prst="rect">
            <a:avLst/>
          </a:prstGeom>
        </p:spPr>
        <p:txBody>
          <a:bodyPr anchor="t" rtlCol="false" tIns="0" lIns="0" bIns="0" rIns="0">
            <a:spAutoFit/>
          </a:bodyPr>
          <a:lstStyle/>
          <a:p>
            <a:pPr algn="r">
              <a:lnSpc>
                <a:spcPts val="7920"/>
              </a:lnSpc>
            </a:pPr>
            <a:r>
              <a:rPr lang="en-US" sz="7200" u="sng">
                <a:solidFill>
                  <a:srgbClr val="FFFFFF"/>
                </a:solidFill>
                <a:latin typeface="Muli Black"/>
              </a:rPr>
              <a:t>Электрический </a:t>
            </a:r>
          </a:p>
          <a:p>
            <a:pPr algn="r">
              <a:lnSpc>
                <a:spcPts val="7920"/>
              </a:lnSpc>
            </a:pPr>
            <a:r>
              <a:rPr lang="en-US" sz="7200" u="sng">
                <a:solidFill>
                  <a:srgbClr val="FFFFFF"/>
                </a:solidFill>
                <a:latin typeface="Muli Black"/>
              </a:rPr>
              <a:t>заряд</a:t>
            </a:r>
          </a:p>
        </p:txBody>
      </p:sp>
      <p:sp>
        <p:nvSpPr>
          <p:cNvPr name="TextBox 6" id="6"/>
          <p:cNvSpPr txBox="true"/>
          <p:nvPr/>
        </p:nvSpPr>
        <p:spPr>
          <a:xfrm rot="0">
            <a:off x="11369468" y="8810769"/>
            <a:ext cx="6236216" cy="809336"/>
          </a:xfrm>
          <a:prstGeom prst="rect">
            <a:avLst/>
          </a:prstGeom>
        </p:spPr>
        <p:txBody>
          <a:bodyPr anchor="t" rtlCol="false" tIns="0" lIns="0" bIns="0" rIns="0">
            <a:spAutoFit/>
          </a:bodyPr>
          <a:lstStyle/>
          <a:p>
            <a:pPr algn="l">
              <a:lnSpc>
                <a:spcPts val="6719"/>
              </a:lnSpc>
              <a:spcBef>
                <a:spcPct val="0"/>
              </a:spcBef>
            </a:pPr>
            <a:r>
              <a:rPr lang="en-US" sz="4800" spc="-48">
                <a:solidFill>
                  <a:srgbClr val="FFFFFF"/>
                </a:solidFill>
                <a:latin typeface="Roboto Mono Regular"/>
              </a:rPr>
              <a:t>физика. 10 класс</a:t>
            </a:r>
          </a:p>
        </p:txBody>
      </p:sp>
      <p:sp>
        <p:nvSpPr>
          <p:cNvPr name="TextBox 7" id="7"/>
          <p:cNvSpPr txBox="true"/>
          <p:nvPr/>
        </p:nvSpPr>
        <p:spPr>
          <a:xfrm rot="0">
            <a:off x="7205973" y="218034"/>
            <a:ext cx="3665488" cy="1091565"/>
          </a:xfrm>
          <a:prstGeom prst="rect">
            <a:avLst/>
          </a:prstGeom>
        </p:spPr>
        <p:txBody>
          <a:bodyPr anchor="t" rtlCol="false" tIns="0" lIns="0" bIns="0" rIns="0">
            <a:spAutoFit/>
          </a:bodyPr>
          <a:lstStyle/>
          <a:p>
            <a:pPr algn="ctr">
              <a:lnSpc>
                <a:spcPts val="4409"/>
              </a:lnSpc>
              <a:spcBef>
                <a:spcPct val="0"/>
              </a:spcBef>
            </a:pPr>
            <a:r>
              <a:rPr lang="en-US" sz="3150">
                <a:solidFill>
                  <a:srgbClr val="FFFFFF"/>
                </a:solidFill>
                <a:latin typeface="Open Sans Extra Bold"/>
              </a:rPr>
              <a:t>МЕТОДИСТ.САЙТ </a:t>
            </a:r>
          </a:p>
          <a:p>
            <a:pPr algn="ctr">
              <a:lnSpc>
                <a:spcPts val="4409"/>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80"/>
        </a:solidFill>
      </p:bgPr>
    </p:bg>
    <p:spTree>
      <p:nvGrpSpPr>
        <p:cNvPr id="1" name=""/>
        <p:cNvGrpSpPr/>
        <p:nvPr/>
      </p:nvGrpSpPr>
      <p:grpSpPr>
        <a:xfrm>
          <a:off x="0" y="0"/>
          <a:ext cx="0" cy="0"/>
          <a:chOff x="0" y="0"/>
          <a:chExt cx="0" cy="0"/>
        </a:xfrm>
      </p:grpSpPr>
      <p:grpSp>
        <p:nvGrpSpPr>
          <p:cNvPr name="Group 2" id="2"/>
          <p:cNvGrpSpPr/>
          <p:nvPr/>
        </p:nvGrpSpPr>
        <p:grpSpPr>
          <a:xfrm rot="0">
            <a:off x="0" y="0"/>
            <a:ext cx="1675034" cy="1623198"/>
            <a:chOff x="0" y="0"/>
            <a:chExt cx="2233379" cy="2164264"/>
          </a:xfrm>
        </p:grpSpPr>
        <p:sp>
          <p:nvSpPr>
            <p:cNvPr name="AutoShape 3" id="3"/>
            <p:cNvSpPr/>
            <p:nvPr/>
          </p:nvSpPr>
          <p:spPr>
            <a:xfrm rot="0">
              <a:off x="0" y="0"/>
              <a:ext cx="2233379" cy="2164264"/>
            </a:xfrm>
            <a:prstGeom prst="rect">
              <a:avLst/>
            </a:prstGeom>
            <a:solidFill>
              <a:srgbClr val="4E38FD"/>
            </a:solidFill>
          </p:spPr>
        </p:sp>
        <p:sp>
          <p:nvSpPr>
            <p:cNvPr name="TextBox 4" id="4"/>
            <p:cNvSpPr txBox="true"/>
            <p:nvPr/>
          </p:nvSpPr>
          <p:spPr>
            <a:xfrm rot="0">
              <a:off x="614952" y="720414"/>
              <a:ext cx="1003474" cy="666286"/>
            </a:xfrm>
            <a:prstGeom prst="rect">
              <a:avLst/>
            </a:prstGeom>
          </p:spPr>
          <p:txBody>
            <a:bodyPr anchor="t" rtlCol="false" tIns="0" lIns="0" bIns="0" rIns="0">
              <a:spAutoFit/>
            </a:bodyPr>
            <a:lstStyle/>
            <a:p>
              <a:pPr algn="ctr">
                <a:lnSpc>
                  <a:spcPts val="4200"/>
                </a:lnSpc>
                <a:spcBef>
                  <a:spcPct val="0"/>
                </a:spcBef>
              </a:pPr>
              <a:r>
                <a:rPr lang="en-US" sz="3000" spc="-30">
                  <a:solidFill>
                    <a:srgbClr val="FFFFFF"/>
                  </a:solidFill>
                  <a:latin typeface="Roboto Mono Regular Bold"/>
                </a:rPr>
                <a:t>01</a:t>
              </a:r>
            </a:p>
          </p:txBody>
        </p:sp>
      </p:grpSp>
      <p:pic>
        <p:nvPicPr>
          <p:cNvPr name="Picture 5" id="5"/>
          <p:cNvPicPr>
            <a:picLocks noChangeAspect="true"/>
          </p:cNvPicPr>
          <p:nvPr/>
        </p:nvPicPr>
        <p:blipFill>
          <a:blip r:embed="rId2"/>
          <a:srcRect l="11761" t="11905" r="14475" b="21523"/>
          <a:stretch>
            <a:fillRect/>
          </a:stretch>
        </p:blipFill>
        <p:spPr>
          <a:xfrm flipH="false" flipV="false" rot="0">
            <a:off x="724264" y="5339849"/>
            <a:ext cx="5515968" cy="2999354"/>
          </a:xfrm>
          <a:prstGeom prst="rect">
            <a:avLst/>
          </a:prstGeom>
        </p:spPr>
      </p:pic>
      <p:sp>
        <p:nvSpPr>
          <p:cNvPr name="TextBox 6" id="6"/>
          <p:cNvSpPr txBox="true"/>
          <p:nvPr/>
        </p:nvSpPr>
        <p:spPr>
          <a:xfrm rot="0">
            <a:off x="3971925" y="744924"/>
            <a:ext cx="13001625" cy="1644015"/>
          </a:xfrm>
          <a:prstGeom prst="rect">
            <a:avLst/>
          </a:prstGeom>
        </p:spPr>
        <p:txBody>
          <a:bodyPr anchor="t" rtlCol="false" tIns="0" lIns="0" bIns="0" rIns="0">
            <a:spAutoFit/>
          </a:bodyPr>
          <a:lstStyle/>
          <a:p>
            <a:pPr>
              <a:lnSpc>
                <a:spcPts val="4409"/>
              </a:lnSpc>
              <a:spcBef>
                <a:spcPct val="0"/>
              </a:spcBef>
            </a:pPr>
            <a:r>
              <a:rPr lang="en-US" sz="3150">
                <a:solidFill>
                  <a:srgbClr val="4E38FD"/>
                </a:solidFill>
                <a:latin typeface="Open Sans Extra Bold"/>
              </a:rPr>
              <a:t>Электрический заряд — это физическая величина, определяющая силу электромагнитного взаимодействия между объектами природы.</a:t>
            </a:r>
          </a:p>
        </p:txBody>
      </p:sp>
      <p:sp>
        <p:nvSpPr>
          <p:cNvPr name="TextBox 7" id="7"/>
          <p:cNvSpPr txBox="true"/>
          <p:nvPr/>
        </p:nvSpPr>
        <p:spPr>
          <a:xfrm rot="0">
            <a:off x="837517" y="2923223"/>
            <a:ext cx="5650557" cy="2214880"/>
          </a:xfrm>
          <a:prstGeom prst="rect">
            <a:avLst/>
          </a:prstGeom>
        </p:spPr>
        <p:txBody>
          <a:bodyPr anchor="t" rtlCol="false" tIns="0" lIns="0" bIns="0" rIns="0">
            <a:spAutoFit/>
          </a:bodyPr>
          <a:lstStyle/>
          <a:p>
            <a:pPr>
              <a:lnSpc>
                <a:spcPts val="3919"/>
              </a:lnSpc>
              <a:spcBef>
                <a:spcPct val="0"/>
              </a:spcBef>
            </a:pPr>
            <a:r>
              <a:rPr lang="en-US" sz="2800">
                <a:solidFill>
                  <a:srgbClr val="4E38FD"/>
                </a:solidFill>
                <a:latin typeface="Open Sans"/>
              </a:rPr>
              <a:t>Каждое заряженное тело обладает некоторой величиной электрического заряда</a:t>
            </a:r>
            <a:r>
              <a:rPr lang="en-US" sz="2800">
                <a:solidFill>
                  <a:srgbClr val="000000"/>
                </a:solidFill>
                <a:latin typeface="Open Sans"/>
              </a:rPr>
              <a:t> </a:t>
            </a:r>
          </a:p>
          <a:p>
            <a:pPr>
              <a:lnSpc>
                <a:spcPts val="5880"/>
              </a:lnSpc>
              <a:spcBef>
                <a:spcPct val="0"/>
              </a:spcBef>
            </a:pPr>
            <a:r>
              <a:rPr lang="en-US" sz="4200">
                <a:solidFill>
                  <a:srgbClr val="000000"/>
                </a:solidFill>
                <a:latin typeface="Open Sans"/>
              </a:rPr>
              <a:t>q. </a:t>
            </a:r>
          </a:p>
        </p:txBody>
      </p:sp>
      <p:sp>
        <p:nvSpPr>
          <p:cNvPr name="TextBox 8" id="8"/>
          <p:cNvSpPr txBox="true"/>
          <p:nvPr/>
        </p:nvSpPr>
        <p:spPr>
          <a:xfrm rot="0">
            <a:off x="837517" y="8493760"/>
            <a:ext cx="5402715" cy="1471930"/>
          </a:xfrm>
          <a:prstGeom prst="rect">
            <a:avLst/>
          </a:prstGeom>
        </p:spPr>
        <p:txBody>
          <a:bodyPr anchor="t" rtlCol="false" tIns="0" lIns="0" bIns="0" rIns="0">
            <a:spAutoFit/>
          </a:bodyPr>
          <a:lstStyle/>
          <a:p>
            <a:pPr>
              <a:lnSpc>
                <a:spcPts val="3919"/>
              </a:lnSpc>
              <a:spcBef>
                <a:spcPct val="0"/>
              </a:spcBef>
            </a:pPr>
            <a:r>
              <a:rPr lang="en-US" sz="2800">
                <a:solidFill>
                  <a:srgbClr val="4E38FD"/>
                </a:solidFill>
                <a:latin typeface="Open Sans Bold"/>
              </a:rPr>
              <a:t>Единицей измерения заряда</a:t>
            </a:r>
          </a:p>
          <a:p>
            <a:pPr algn="l">
              <a:lnSpc>
                <a:spcPts val="3919"/>
              </a:lnSpc>
              <a:spcBef>
                <a:spcPct val="0"/>
              </a:spcBef>
            </a:pPr>
            <a:r>
              <a:rPr lang="en-US" sz="2800">
                <a:solidFill>
                  <a:srgbClr val="4E38FD"/>
                </a:solidFill>
                <a:latin typeface="Open Sans Bold"/>
              </a:rPr>
              <a:t> </a:t>
            </a:r>
            <a:r>
              <a:rPr lang="en-US" sz="2800">
                <a:solidFill>
                  <a:srgbClr val="4E38FD"/>
                </a:solidFill>
                <a:latin typeface="Open Sans Bold"/>
              </a:rPr>
              <a:t>является Кулон (Кл)</a:t>
            </a:r>
          </a:p>
        </p:txBody>
      </p:sp>
      <p:sp>
        <p:nvSpPr>
          <p:cNvPr name="TextBox 9" id="9"/>
          <p:cNvSpPr txBox="true"/>
          <p:nvPr/>
        </p:nvSpPr>
        <p:spPr>
          <a:xfrm rot="0">
            <a:off x="7943850" y="3151757"/>
            <a:ext cx="9029700" cy="1234440"/>
          </a:xfrm>
          <a:prstGeom prst="rect">
            <a:avLst/>
          </a:prstGeom>
        </p:spPr>
        <p:txBody>
          <a:bodyPr anchor="t" rtlCol="false" tIns="0" lIns="0" bIns="0" rIns="0">
            <a:spAutoFit/>
          </a:bodyPr>
          <a:lstStyle/>
          <a:p>
            <a:pPr algn="ctr">
              <a:lnSpc>
                <a:spcPts val="3359"/>
              </a:lnSpc>
              <a:spcBef>
                <a:spcPct val="0"/>
              </a:spcBef>
            </a:pPr>
            <a:r>
              <a:rPr lang="en-US" sz="2400">
                <a:solidFill>
                  <a:srgbClr val="4E38FD"/>
                </a:solidFill>
                <a:latin typeface="Open Sans Extra Bold"/>
              </a:rPr>
              <a:t>Электромагнитные взаимодействия принадлежат к числу наиболее фундаментальных взаимодействий в природе </a:t>
            </a:r>
          </a:p>
        </p:txBody>
      </p:sp>
      <p:sp>
        <p:nvSpPr>
          <p:cNvPr name="TextBox 10" id="10"/>
          <p:cNvSpPr txBox="true"/>
          <p:nvPr/>
        </p:nvSpPr>
        <p:spPr>
          <a:xfrm rot="0">
            <a:off x="9144000" y="4582921"/>
            <a:ext cx="7572375" cy="5326380"/>
          </a:xfrm>
          <a:prstGeom prst="rect">
            <a:avLst/>
          </a:prstGeom>
        </p:spPr>
        <p:txBody>
          <a:bodyPr anchor="t" rtlCol="false" tIns="0" lIns="0" bIns="0" rIns="0">
            <a:spAutoFit/>
          </a:bodyPr>
          <a:lstStyle/>
          <a:p>
            <a:pPr algn="just">
              <a:lnSpc>
                <a:spcPts val="2520"/>
              </a:lnSpc>
              <a:spcBef>
                <a:spcPct val="0"/>
              </a:spcBef>
            </a:pPr>
            <a:r>
              <a:rPr lang="en-US" sz="1800">
                <a:solidFill>
                  <a:srgbClr val="4E38FD"/>
                </a:solidFill>
                <a:latin typeface="Open Sans Bold"/>
              </a:rPr>
              <a:t>Столь же фундаментальным типом взаимодействия является тяготение — гравитационное притяжение любых двух тел. Однако между электромагнитными и гравитационными взаимодействиями имеется несколько важных отличий.</a:t>
            </a:r>
          </a:p>
          <a:p>
            <a:pPr algn="ctr">
              <a:lnSpc>
                <a:spcPts val="2520"/>
              </a:lnSpc>
              <a:spcBef>
                <a:spcPct val="0"/>
              </a:spcBef>
            </a:pPr>
          </a:p>
          <a:p>
            <a:pPr>
              <a:lnSpc>
                <a:spcPts val="2520"/>
              </a:lnSpc>
              <a:spcBef>
                <a:spcPct val="0"/>
              </a:spcBef>
            </a:pPr>
            <a:r>
              <a:rPr lang="en-US" sz="1800">
                <a:solidFill>
                  <a:srgbClr val="4E38FD"/>
                </a:solidFill>
                <a:latin typeface="Open Sans Bold"/>
              </a:rPr>
              <a:t>1. Участвовать в электромагнитных взаимодействиях могут не любые, а только заряженные тела (имеющие электрический заряд ).</a:t>
            </a:r>
          </a:p>
          <a:p>
            <a:pPr>
              <a:lnSpc>
                <a:spcPts val="2520"/>
              </a:lnSpc>
              <a:spcBef>
                <a:spcPct val="0"/>
              </a:spcBef>
            </a:pPr>
          </a:p>
          <a:p>
            <a:pPr>
              <a:lnSpc>
                <a:spcPts val="2520"/>
              </a:lnSpc>
              <a:spcBef>
                <a:spcPct val="0"/>
              </a:spcBef>
            </a:pPr>
            <a:r>
              <a:rPr lang="en-US" sz="1800">
                <a:solidFill>
                  <a:srgbClr val="4E38FD"/>
                </a:solidFill>
                <a:latin typeface="Open Sans Bold"/>
              </a:rPr>
              <a:t>2. Гравитационное взаимодействие — это всегда притяжение одного тела к другому. Электромагнитные взаимодействия могут быть как притяжением, так и отталкиванием.</a:t>
            </a:r>
          </a:p>
          <a:p>
            <a:pPr>
              <a:lnSpc>
                <a:spcPts val="2520"/>
              </a:lnSpc>
              <a:spcBef>
                <a:spcPct val="0"/>
              </a:spcBef>
            </a:pPr>
          </a:p>
          <a:p>
            <a:pPr>
              <a:lnSpc>
                <a:spcPts val="2520"/>
              </a:lnSpc>
              <a:spcBef>
                <a:spcPct val="0"/>
              </a:spcBef>
            </a:pPr>
            <a:r>
              <a:rPr lang="en-US" sz="1800">
                <a:solidFill>
                  <a:srgbClr val="4E38FD"/>
                </a:solidFill>
                <a:latin typeface="Open Sans Bold"/>
              </a:rPr>
              <a:t>3. Электромагнитное взаимодействие гораздо интенсивнее гравитационного. Например, сила электрического отталкивания двух электронов в 1042 раз превышает силу их гравитационного притяжения друг к другу</a:t>
            </a:r>
          </a:p>
        </p:txBody>
      </p:sp>
      <p:pic>
        <p:nvPicPr>
          <p:cNvPr name="Picture 11" id="11"/>
          <p:cNvPicPr>
            <a:picLocks noChangeAspect="true"/>
          </p:cNvPicPr>
          <p:nvPr/>
        </p:nvPicPr>
        <p:blipFill>
          <a:blip r:embed="rId3"/>
          <a:srcRect l="0" t="0" r="0" b="0"/>
          <a:stretch>
            <a:fillRect/>
          </a:stretch>
        </p:blipFill>
        <p:spPr>
          <a:xfrm flipH="false" flipV="false" rot="0">
            <a:off x="9401175" y="2820768"/>
            <a:ext cx="7315200" cy="159604"/>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80"/>
        </a:solidFill>
      </p:bgPr>
    </p:bg>
    <p:spTree>
      <p:nvGrpSpPr>
        <p:cNvPr id="1" name=""/>
        <p:cNvGrpSpPr/>
        <p:nvPr/>
      </p:nvGrpSpPr>
      <p:grpSpPr>
        <a:xfrm>
          <a:off x="0" y="0"/>
          <a:ext cx="0" cy="0"/>
          <a:chOff x="0" y="0"/>
          <a:chExt cx="0" cy="0"/>
        </a:xfrm>
      </p:grpSpPr>
      <p:grpSp>
        <p:nvGrpSpPr>
          <p:cNvPr name="Group 2" id="2"/>
          <p:cNvGrpSpPr/>
          <p:nvPr/>
        </p:nvGrpSpPr>
        <p:grpSpPr>
          <a:xfrm rot="0">
            <a:off x="0" y="0"/>
            <a:ext cx="1675034" cy="1623198"/>
            <a:chOff x="0" y="0"/>
            <a:chExt cx="2233379" cy="2164264"/>
          </a:xfrm>
        </p:grpSpPr>
        <p:sp>
          <p:nvSpPr>
            <p:cNvPr name="AutoShape 3" id="3"/>
            <p:cNvSpPr/>
            <p:nvPr/>
          </p:nvSpPr>
          <p:spPr>
            <a:xfrm rot="0">
              <a:off x="0" y="0"/>
              <a:ext cx="2233379" cy="2164264"/>
            </a:xfrm>
            <a:prstGeom prst="rect">
              <a:avLst/>
            </a:prstGeom>
            <a:solidFill>
              <a:srgbClr val="4E38FD"/>
            </a:solidFill>
          </p:spPr>
        </p:sp>
        <p:sp>
          <p:nvSpPr>
            <p:cNvPr name="TextBox 4" id="4"/>
            <p:cNvSpPr txBox="true"/>
            <p:nvPr/>
          </p:nvSpPr>
          <p:spPr>
            <a:xfrm rot="0">
              <a:off x="614952" y="720414"/>
              <a:ext cx="1003474" cy="666286"/>
            </a:xfrm>
            <a:prstGeom prst="rect">
              <a:avLst/>
            </a:prstGeom>
          </p:spPr>
          <p:txBody>
            <a:bodyPr anchor="t" rtlCol="false" tIns="0" lIns="0" bIns="0" rIns="0">
              <a:spAutoFit/>
            </a:bodyPr>
            <a:lstStyle/>
            <a:p>
              <a:pPr algn="ctr">
                <a:lnSpc>
                  <a:spcPts val="4200"/>
                </a:lnSpc>
                <a:spcBef>
                  <a:spcPct val="0"/>
                </a:spcBef>
              </a:pPr>
              <a:r>
                <a:rPr lang="en-US" sz="3000" spc="-30">
                  <a:solidFill>
                    <a:srgbClr val="FFFFFF"/>
                  </a:solidFill>
                  <a:latin typeface="Roboto Mono Regular Bold"/>
                </a:rPr>
                <a:t>02</a:t>
              </a:r>
            </a:p>
          </p:txBody>
        </p:sp>
      </p:grpSp>
      <p:pic>
        <p:nvPicPr>
          <p:cNvPr name="Picture 5" id="5"/>
          <p:cNvPicPr>
            <a:picLocks noChangeAspect="true"/>
          </p:cNvPicPr>
          <p:nvPr/>
        </p:nvPicPr>
        <p:blipFill>
          <a:blip r:embed="rId2"/>
          <a:srcRect l="9742" t="10883" r="10153" b="56028"/>
          <a:stretch>
            <a:fillRect/>
          </a:stretch>
        </p:blipFill>
        <p:spPr>
          <a:xfrm flipH="false" flipV="false" rot="0">
            <a:off x="8491967" y="1028700"/>
            <a:ext cx="9796033" cy="3034845"/>
          </a:xfrm>
          <a:prstGeom prst="rect">
            <a:avLst/>
          </a:prstGeom>
        </p:spPr>
      </p:pic>
      <p:sp>
        <p:nvSpPr>
          <p:cNvPr name="TextBox 6" id="6"/>
          <p:cNvSpPr txBox="true"/>
          <p:nvPr/>
        </p:nvSpPr>
        <p:spPr>
          <a:xfrm rot="0">
            <a:off x="2238193" y="1123950"/>
            <a:ext cx="6905807" cy="2530695"/>
          </a:xfrm>
          <a:prstGeom prst="rect">
            <a:avLst/>
          </a:prstGeom>
        </p:spPr>
        <p:txBody>
          <a:bodyPr anchor="t" rtlCol="false" tIns="0" lIns="0" bIns="0" rIns="0">
            <a:spAutoFit/>
          </a:bodyPr>
          <a:lstStyle/>
          <a:p>
            <a:pPr>
              <a:lnSpc>
                <a:spcPts val="9899"/>
              </a:lnSpc>
            </a:pPr>
            <a:r>
              <a:rPr lang="en-US" sz="8999" u="sng">
                <a:solidFill>
                  <a:srgbClr val="4E38FD"/>
                </a:solidFill>
                <a:latin typeface="Muli Black"/>
              </a:rPr>
              <a:t>Два вида заряда</a:t>
            </a:r>
          </a:p>
        </p:txBody>
      </p:sp>
      <p:sp>
        <p:nvSpPr>
          <p:cNvPr name="TextBox 7" id="7"/>
          <p:cNvSpPr txBox="true"/>
          <p:nvPr/>
        </p:nvSpPr>
        <p:spPr>
          <a:xfrm rot="0">
            <a:off x="837517" y="4510249"/>
            <a:ext cx="7152349" cy="2957830"/>
          </a:xfrm>
          <a:prstGeom prst="rect">
            <a:avLst/>
          </a:prstGeom>
        </p:spPr>
        <p:txBody>
          <a:bodyPr anchor="t" rtlCol="false" tIns="0" lIns="0" bIns="0" rIns="0">
            <a:spAutoFit/>
          </a:bodyPr>
          <a:lstStyle/>
          <a:p>
            <a:pPr>
              <a:lnSpc>
                <a:spcPts val="3919"/>
              </a:lnSpc>
              <a:spcBef>
                <a:spcPct val="0"/>
              </a:spcBef>
            </a:pPr>
            <a:r>
              <a:rPr lang="en-US" sz="2800">
                <a:solidFill>
                  <a:srgbClr val="4E38FD"/>
                </a:solidFill>
                <a:latin typeface="Open Sans Bold"/>
              </a:rPr>
              <a:t>Два вида электромагнитного взаимодействия — притяжение и отталкивание — удобно описывать, вводя два вида электрических зарядов: положительные и отрицательные.</a:t>
            </a:r>
            <a:r>
              <a:rPr lang="en-US" sz="2800">
                <a:solidFill>
                  <a:srgbClr val="000000"/>
                </a:solidFill>
                <a:latin typeface="Open Sans Bold"/>
              </a:rPr>
              <a:t> </a:t>
            </a:r>
          </a:p>
        </p:txBody>
      </p:sp>
      <p:sp>
        <p:nvSpPr>
          <p:cNvPr name="TextBox 8" id="8"/>
          <p:cNvSpPr txBox="true"/>
          <p:nvPr/>
        </p:nvSpPr>
        <p:spPr>
          <a:xfrm rot="0">
            <a:off x="8966503" y="4219517"/>
            <a:ext cx="8090887" cy="1363459"/>
          </a:xfrm>
          <a:prstGeom prst="rect">
            <a:avLst/>
          </a:prstGeom>
        </p:spPr>
        <p:txBody>
          <a:bodyPr anchor="t" rtlCol="false" tIns="0" lIns="0" bIns="0" rIns="0">
            <a:spAutoFit/>
          </a:bodyPr>
          <a:lstStyle/>
          <a:p>
            <a:pPr algn="just">
              <a:lnSpc>
                <a:spcPts val="2700"/>
              </a:lnSpc>
              <a:spcBef>
                <a:spcPct val="0"/>
              </a:spcBef>
            </a:pPr>
            <a:r>
              <a:rPr lang="en-US" sz="1928">
                <a:solidFill>
                  <a:srgbClr val="4E38FD"/>
                </a:solidFill>
                <a:latin typeface="Open Sans Bold"/>
              </a:rPr>
              <a:t>Заряды разных знаков притягиваются друг к другу, а заряды одного знака друг от друга отталкиваются. </a:t>
            </a:r>
          </a:p>
          <a:p>
            <a:pPr algn="ctr">
              <a:lnSpc>
                <a:spcPts val="2700"/>
              </a:lnSpc>
              <a:spcBef>
                <a:spcPct val="0"/>
              </a:spcBef>
            </a:pPr>
            <a:r>
              <a:rPr lang="en-US" sz="1928">
                <a:solidFill>
                  <a:srgbClr val="4E38FD"/>
                </a:solidFill>
                <a:latin typeface="Open Sans Bold"/>
              </a:rPr>
              <a:t>Это проиллюстрировано на рис.  подвешенным на нитях шарикам сообщены заряды того или иного знака. </a:t>
            </a:r>
          </a:p>
        </p:txBody>
      </p:sp>
      <p:sp>
        <p:nvSpPr>
          <p:cNvPr name="TextBox 9" id="9"/>
          <p:cNvSpPr txBox="true"/>
          <p:nvPr/>
        </p:nvSpPr>
        <p:spPr>
          <a:xfrm rot="0">
            <a:off x="9441039" y="365829"/>
            <a:ext cx="7141815" cy="976630"/>
          </a:xfrm>
          <a:prstGeom prst="rect">
            <a:avLst/>
          </a:prstGeom>
        </p:spPr>
        <p:txBody>
          <a:bodyPr anchor="t" rtlCol="false" tIns="0" lIns="0" bIns="0" rIns="0">
            <a:spAutoFit/>
          </a:bodyPr>
          <a:lstStyle/>
          <a:p>
            <a:pPr algn="ctr">
              <a:lnSpc>
                <a:spcPts val="3919"/>
              </a:lnSpc>
              <a:spcBef>
                <a:spcPct val="0"/>
              </a:spcBef>
            </a:pPr>
            <a:r>
              <a:rPr lang="en-US" sz="2800">
                <a:solidFill>
                  <a:srgbClr val="FF1616"/>
                </a:solidFill>
                <a:latin typeface="Open Sans Bold"/>
              </a:rPr>
              <a:t> Взаимодействие двух видов зарядов</a:t>
            </a:r>
          </a:p>
          <a:p>
            <a:pPr algn="ctr">
              <a:lnSpc>
                <a:spcPts val="3919"/>
              </a:lnSpc>
              <a:spcBef>
                <a:spcPct val="0"/>
              </a:spcBef>
            </a:pPr>
          </a:p>
        </p:txBody>
      </p:sp>
      <p:sp>
        <p:nvSpPr>
          <p:cNvPr name="TextBox 10" id="10"/>
          <p:cNvSpPr txBox="true"/>
          <p:nvPr/>
        </p:nvSpPr>
        <p:spPr>
          <a:xfrm rot="0">
            <a:off x="765064" y="7879070"/>
            <a:ext cx="7014191" cy="2196465"/>
          </a:xfrm>
          <a:prstGeom prst="rect">
            <a:avLst/>
          </a:prstGeom>
        </p:spPr>
        <p:txBody>
          <a:bodyPr anchor="t" rtlCol="false" tIns="0" lIns="0" bIns="0" rIns="0">
            <a:spAutoFit/>
          </a:bodyPr>
          <a:lstStyle/>
          <a:p>
            <a:pPr>
              <a:lnSpc>
                <a:spcPts val="4409"/>
              </a:lnSpc>
              <a:spcBef>
                <a:spcPct val="0"/>
              </a:spcBef>
            </a:pPr>
            <a:r>
              <a:rPr lang="en-US" sz="3150">
                <a:solidFill>
                  <a:srgbClr val="FF1616"/>
                </a:solidFill>
                <a:latin typeface="Open Sans Extra Bold"/>
              </a:rPr>
              <a:t>1 Кл — это заряд, проходящий</a:t>
            </a:r>
          </a:p>
          <a:p>
            <a:pPr>
              <a:lnSpc>
                <a:spcPts val="4409"/>
              </a:lnSpc>
              <a:spcBef>
                <a:spcPct val="0"/>
              </a:spcBef>
            </a:pPr>
            <a:r>
              <a:rPr lang="en-US" sz="3150">
                <a:solidFill>
                  <a:srgbClr val="FF1616"/>
                </a:solidFill>
                <a:latin typeface="Open Sans Extra Bold"/>
              </a:rPr>
              <a:t>через поперечное сечение проводника </a:t>
            </a:r>
          </a:p>
          <a:p>
            <a:pPr algn="l">
              <a:lnSpc>
                <a:spcPts val="4409"/>
              </a:lnSpc>
              <a:spcBef>
                <a:spcPct val="0"/>
              </a:spcBef>
            </a:pPr>
            <a:r>
              <a:rPr lang="en-US" sz="3150">
                <a:solidFill>
                  <a:srgbClr val="FF1616"/>
                </a:solidFill>
                <a:latin typeface="Open Sans Extra Bold"/>
              </a:rPr>
              <a:t>за 1 с </a:t>
            </a:r>
            <a:r>
              <a:rPr lang="en-US" sz="3150">
                <a:solidFill>
                  <a:srgbClr val="FF1616"/>
                </a:solidFill>
                <a:latin typeface="Open Sans Extra Bold"/>
              </a:rPr>
              <a:t>при силе тока в 1 А </a:t>
            </a:r>
          </a:p>
        </p:txBody>
      </p:sp>
      <p:sp>
        <p:nvSpPr>
          <p:cNvPr name="TextBox 11" id="11"/>
          <p:cNvSpPr txBox="true"/>
          <p:nvPr/>
        </p:nvSpPr>
        <p:spPr>
          <a:xfrm rot="0">
            <a:off x="8966503" y="5892507"/>
            <a:ext cx="6564938" cy="4068374"/>
          </a:xfrm>
          <a:prstGeom prst="rect">
            <a:avLst/>
          </a:prstGeom>
        </p:spPr>
        <p:txBody>
          <a:bodyPr anchor="t" rtlCol="false" tIns="0" lIns="0" bIns="0" rIns="0">
            <a:spAutoFit/>
          </a:bodyPr>
          <a:lstStyle/>
          <a:p>
            <a:pPr>
              <a:lnSpc>
                <a:spcPts val="2940"/>
              </a:lnSpc>
              <a:spcBef>
                <a:spcPct val="0"/>
              </a:spcBef>
            </a:pPr>
            <a:r>
              <a:rPr lang="en-US" sz="2100">
                <a:solidFill>
                  <a:srgbClr val="4E38FD"/>
                </a:solidFill>
                <a:latin typeface="Open Sans Light Bold"/>
              </a:rPr>
              <a:t>Существует два рода электрических зарядов, условно названных положительными и отрицательными.</a:t>
            </a:r>
          </a:p>
          <a:p>
            <a:pPr>
              <a:lnSpc>
                <a:spcPts val="2940"/>
              </a:lnSpc>
              <a:spcBef>
                <a:spcPct val="0"/>
              </a:spcBef>
            </a:pPr>
            <a:r>
              <a:rPr lang="en-US" sz="2100">
                <a:solidFill>
                  <a:srgbClr val="4E38FD"/>
                </a:solidFill>
                <a:latin typeface="Open Sans Light Bold"/>
              </a:rPr>
              <a:t>Заряды могут передаваться (например, при непосредственном контакте) от одного тела к другому. </a:t>
            </a:r>
          </a:p>
          <a:p>
            <a:pPr>
              <a:lnSpc>
                <a:spcPts val="2940"/>
              </a:lnSpc>
              <a:spcBef>
                <a:spcPct val="0"/>
              </a:spcBef>
            </a:pPr>
            <a:r>
              <a:rPr lang="en-US" sz="2100">
                <a:solidFill>
                  <a:srgbClr val="4E38FD"/>
                </a:solidFill>
                <a:latin typeface="Open Sans Light Bold"/>
              </a:rPr>
              <a:t>В отличие от массы тела электрический заряд не является неотъемлемой характеристикой данного тела. </a:t>
            </a:r>
          </a:p>
          <a:p>
            <a:pPr algn="l">
              <a:lnSpc>
                <a:spcPts val="2940"/>
              </a:lnSpc>
              <a:spcBef>
                <a:spcPct val="0"/>
              </a:spcBef>
            </a:pPr>
            <a:r>
              <a:rPr lang="en-US" sz="2100">
                <a:solidFill>
                  <a:srgbClr val="4E38FD"/>
                </a:solidFill>
                <a:latin typeface="Open Sans Light Bold"/>
              </a:rPr>
              <a:t>Одно и то же тело в разных условиях может иметь разный заряд</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80"/>
        </a:solidFill>
      </p:bgPr>
    </p:bg>
    <p:spTree>
      <p:nvGrpSpPr>
        <p:cNvPr id="1" name=""/>
        <p:cNvGrpSpPr/>
        <p:nvPr/>
      </p:nvGrpSpPr>
      <p:grpSpPr>
        <a:xfrm>
          <a:off x="0" y="0"/>
          <a:ext cx="0" cy="0"/>
          <a:chOff x="0" y="0"/>
          <a:chExt cx="0" cy="0"/>
        </a:xfrm>
      </p:grpSpPr>
      <p:grpSp>
        <p:nvGrpSpPr>
          <p:cNvPr name="Group 2" id="2"/>
          <p:cNvGrpSpPr/>
          <p:nvPr/>
        </p:nvGrpSpPr>
        <p:grpSpPr>
          <a:xfrm rot="0">
            <a:off x="0" y="0"/>
            <a:ext cx="1675034" cy="1623198"/>
            <a:chOff x="0" y="0"/>
            <a:chExt cx="2233379" cy="2164264"/>
          </a:xfrm>
        </p:grpSpPr>
        <p:sp>
          <p:nvSpPr>
            <p:cNvPr name="AutoShape 3" id="3"/>
            <p:cNvSpPr/>
            <p:nvPr/>
          </p:nvSpPr>
          <p:spPr>
            <a:xfrm rot="0">
              <a:off x="0" y="0"/>
              <a:ext cx="2233379" cy="2164264"/>
            </a:xfrm>
            <a:prstGeom prst="rect">
              <a:avLst/>
            </a:prstGeom>
            <a:solidFill>
              <a:srgbClr val="4E38FD"/>
            </a:solidFill>
          </p:spPr>
        </p:sp>
        <p:sp>
          <p:nvSpPr>
            <p:cNvPr name="TextBox 4" id="4"/>
            <p:cNvSpPr txBox="true"/>
            <p:nvPr/>
          </p:nvSpPr>
          <p:spPr>
            <a:xfrm rot="0">
              <a:off x="614952" y="720414"/>
              <a:ext cx="1003474" cy="666286"/>
            </a:xfrm>
            <a:prstGeom prst="rect">
              <a:avLst/>
            </a:prstGeom>
          </p:spPr>
          <p:txBody>
            <a:bodyPr anchor="t" rtlCol="false" tIns="0" lIns="0" bIns="0" rIns="0">
              <a:spAutoFit/>
            </a:bodyPr>
            <a:lstStyle/>
            <a:p>
              <a:pPr algn="ctr">
                <a:lnSpc>
                  <a:spcPts val="4200"/>
                </a:lnSpc>
                <a:spcBef>
                  <a:spcPct val="0"/>
                </a:spcBef>
              </a:pPr>
              <a:r>
                <a:rPr lang="en-US" sz="3000" spc="-30">
                  <a:solidFill>
                    <a:srgbClr val="FFFFFF"/>
                  </a:solidFill>
                  <a:latin typeface="Roboto Mono Regular Bold"/>
                </a:rPr>
                <a:t>03</a:t>
              </a:r>
            </a:p>
          </p:txBody>
        </p:sp>
      </p:grpSp>
      <p:sp>
        <p:nvSpPr>
          <p:cNvPr name="TextBox 5" id="5"/>
          <p:cNvSpPr txBox="true"/>
          <p:nvPr/>
        </p:nvSpPr>
        <p:spPr>
          <a:xfrm rot="0">
            <a:off x="2501984" y="773499"/>
            <a:ext cx="8001510" cy="8381639"/>
          </a:xfrm>
          <a:prstGeom prst="rect">
            <a:avLst/>
          </a:prstGeom>
        </p:spPr>
        <p:txBody>
          <a:bodyPr anchor="t" rtlCol="false" tIns="0" lIns="0" bIns="0" rIns="0">
            <a:spAutoFit/>
          </a:bodyPr>
          <a:lstStyle/>
          <a:p>
            <a:pPr algn="ctr">
              <a:lnSpc>
                <a:spcPts val="3359"/>
              </a:lnSpc>
            </a:pPr>
            <a:r>
              <a:rPr lang="en-US" sz="2400" spc="-24">
                <a:solidFill>
                  <a:srgbClr val="4E38FD"/>
                </a:solidFill>
                <a:latin typeface="Roboto Mono Regular Bold"/>
              </a:rPr>
              <a:t>Повсеместное проявление электромагнитных сил объясняется тем, что в атомах любого вещества присутствуют заряженные частицы: в состав ядра атома входят положительно заряженные протоны, а по орбитам вокруг ядра движутся отрицательно заряженные электроны.</a:t>
            </a:r>
          </a:p>
          <a:p>
            <a:pPr algn="ctr">
              <a:lnSpc>
                <a:spcPts val="3359"/>
              </a:lnSpc>
            </a:pPr>
            <a:r>
              <a:rPr lang="en-US" sz="2400" spc="-24">
                <a:solidFill>
                  <a:srgbClr val="4E38FD"/>
                </a:solidFill>
                <a:latin typeface="Arimo Bold"/>
              </a:rPr>
              <a:t>Заряды протона и электрона равны по модулю, а число протонов в ядре равно числу электронов на орбитах, и поэтому оказывается, что атом в целом электрически нейтрален.Вот почему</a:t>
            </a:r>
          </a:p>
          <a:p>
            <a:pPr algn="ctr">
              <a:lnSpc>
                <a:spcPts val="3359"/>
              </a:lnSpc>
              <a:spcBef>
                <a:spcPct val="0"/>
              </a:spcBef>
            </a:pPr>
            <a:r>
              <a:rPr lang="en-US" sz="2400" spc="-24">
                <a:solidFill>
                  <a:srgbClr val="4E38FD"/>
                </a:solidFill>
                <a:latin typeface="Arimo Bold"/>
              </a:rPr>
              <a:t>в обычных условиях мы не замечаем электромагнитного воздействия со стороны окружающих тел: суммарный заряд каждого из них равен нулю, а заряженные частицы равномерно распределены по объёму тела. Но при нарушении электронейтральности (например, в результате электризации) тело немедленно начинает действовать на окружающие заряженные частицы.</a:t>
            </a:r>
          </a:p>
        </p:txBody>
      </p:sp>
      <p:pic>
        <p:nvPicPr>
          <p:cNvPr name="Picture 6" id="6"/>
          <p:cNvPicPr>
            <a:picLocks noChangeAspect="true"/>
          </p:cNvPicPr>
          <p:nvPr/>
        </p:nvPicPr>
        <p:blipFill>
          <a:blip r:embed="rId2"/>
          <a:srcRect l="7944" t="0" r="6052" b="0"/>
          <a:stretch>
            <a:fillRect/>
          </a:stretch>
        </p:blipFill>
        <p:spPr>
          <a:xfrm flipH="false" flipV="false" rot="0">
            <a:off x="11825489" y="281190"/>
            <a:ext cx="6191719" cy="4796646"/>
          </a:xfrm>
          <a:prstGeom prst="rect">
            <a:avLst/>
          </a:prstGeom>
        </p:spPr>
      </p:pic>
      <p:grpSp>
        <p:nvGrpSpPr>
          <p:cNvPr name="Group 7" id="7"/>
          <p:cNvGrpSpPr/>
          <p:nvPr/>
        </p:nvGrpSpPr>
        <p:grpSpPr>
          <a:xfrm rot="0">
            <a:off x="11825489" y="5694075"/>
            <a:ext cx="6235074" cy="4180407"/>
            <a:chOff x="0" y="0"/>
            <a:chExt cx="4857200" cy="3256589"/>
          </a:xfrm>
        </p:grpSpPr>
        <p:sp>
          <p:nvSpPr>
            <p:cNvPr name="Freeform 8" id="8"/>
            <p:cNvSpPr/>
            <p:nvPr/>
          </p:nvSpPr>
          <p:spPr>
            <a:xfrm>
              <a:off x="0" y="0"/>
              <a:ext cx="4857200" cy="3256589"/>
            </a:xfrm>
            <a:custGeom>
              <a:avLst/>
              <a:gdLst/>
              <a:ahLst/>
              <a:cxnLst/>
              <a:rect r="r" b="b" t="t" l="l"/>
              <a:pathLst>
                <a:path h="3256589" w="4857200">
                  <a:moveTo>
                    <a:pt x="60960" y="60960"/>
                  </a:moveTo>
                  <a:lnTo>
                    <a:pt x="565501" y="60960"/>
                  </a:lnTo>
                  <a:lnTo>
                    <a:pt x="565501" y="0"/>
                  </a:lnTo>
                  <a:lnTo>
                    <a:pt x="0" y="0"/>
                  </a:lnTo>
                  <a:lnTo>
                    <a:pt x="0" y="435035"/>
                  </a:lnTo>
                  <a:lnTo>
                    <a:pt x="60960" y="435035"/>
                  </a:lnTo>
                  <a:cubicBezTo>
                    <a:pt x="60960" y="435035"/>
                    <a:pt x="60960" y="60960"/>
                    <a:pt x="60960" y="60960"/>
                  </a:cubicBezTo>
                  <a:close/>
                  <a:moveTo>
                    <a:pt x="157480" y="157480"/>
                  </a:moveTo>
                  <a:lnTo>
                    <a:pt x="567091" y="157480"/>
                  </a:lnTo>
                  <a:lnTo>
                    <a:pt x="567091" y="140970"/>
                  </a:lnTo>
                  <a:lnTo>
                    <a:pt x="142240" y="140970"/>
                  </a:lnTo>
                  <a:lnTo>
                    <a:pt x="142240" y="435035"/>
                  </a:lnTo>
                  <a:lnTo>
                    <a:pt x="158750" y="435035"/>
                  </a:lnTo>
                  <a:cubicBezTo>
                    <a:pt x="158750" y="435035"/>
                    <a:pt x="157480" y="157480"/>
                    <a:pt x="157480" y="157480"/>
                  </a:cubicBezTo>
                  <a:close/>
                  <a:moveTo>
                    <a:pt x="0" y="435035"/>
                  </a:moveTo>
                  <a:lnTo>
                    <a:pt x="60960" y="435035"/>
                  </a:lnTo>
                  <a:lnTo>
                    <a:pt x="60960" y="2815101"/>
                  </a:lnTo>
                  <a:lnTo>
                    <a:pt x="0" y="2815101"/>
                  </a:lnTo>
                  <a:lnTo>
                    <a:pt x="0" y="435035"/>
                  </a:lnTo>
                  <a:close/>
                  <a:moveTo>
                    <a:pt x="140970" y="435035"/>
                  </a:moveTo>
                  <a:lnTo>
                    <a:pt x="157480" y="435035"/>
                  </a:lnTo>
                  <a:lnTo>
                    <a:pt x="157480" y="2815101"/>
                  </a:lnTo>
                  <a:lnTo>
                    <a:pt x="140970" y="2815101"/>
                  </a:lnTo>
                  <a:lnTo>
                    <a:pt x="140970" y="435035"/>
                  </a:lnTo>
                  <a:close/>
                  <a:moveTo>
                    <a:pt x="60960" y="3195629"/>
                  </a:moveTo>
                  <a:lnTo>
                    <a:pt x="60960" y="2815101"/>
                  </a:lnTo>
                  <a:lnTo>
                    <a:pt x="0" y="2815101"/>
                  </a:lnTo>
                  <a:lnTo>
                    <a:pt x="0" y="3256589"/>
                  </a:lnTo>
                  <a:lnTo>
                    <a:pt x="565501" y="3256589"/>
                  </a:lnTo>
                  <a:lnTo>
                    <a:pt x="565501" y="3195629"/>
                  </a:lnTo>
                  <a:cubicBezTo>
                    <a:pt x="565501" y="3195629"/>
                    <a:pt x="60960" y="3195629"/>
                    <a:pt x="60960" y="3195629"/>
                  </a:cubicBezTo>
                  <a:close/>
                  <a:moveTo>
                    <a:pt x="157480" y="3099109"/>
                  </a:moveTo>
                  <a:lnTo>
                    <a:pt x="157480" y="2815101"/>
                  </a:lnTo>
                  <a:lnTo>
                    <a:pt x="140970" y="2815101"/>
                  </a:lnTo>
                  <a:lnTo>
                    <a:pt x="140970" y="3114349"/>
                  </a:lnTo>
                  <a:lnTo>
                    <a:pt x="565501" y="3114349"/>
                  </a:lnTo>
                  <a:lnTo>
                    <a:pt x="565501" y="3097839"/>
                  </a:lnTo>
                  <a:lnTo>
                    <a:pt x="157480" y="3097839"/>
                  </a:lnTo>
                  <a:cubicBezTo>
                    <a:pt x="157480" y="3097839"/>
                    <a:pt x="157480" y="3099109"/>
                    <a:pt x="157480" y="3099109"/>
                  </a:cubicBezTo>
                  <a:close/>
                  <a:moveTo>
                    <a:pt x="565501" y="3195629"/>
                  </a:moveTo>
                  <a:lnTo>
                    <a:pt x="4337845" y="3195629"/>
                  </a:lnTo>
                  <a:lnTo>
                    <a:pt x="4337845" y="3256589"/>
                  </a:lnTo>
                  <a:lnTo>
                    <a:pt x="565501" y="3256589"/>
                  </a:lnTo>
                  <a:cubicBezTo>
                    <a:pt x="565501" y="3256588"/>
                    <a:pt x="565501" y="3195629"/>
                    <a:pt x="565501" y="3195629"/>
                  </a:cubicBezTo>
                  <a:close/>
                  <a:moveTo>
                    <a:pt x="565501" y="3099109"/>
                  </a:moveTo>
                  <a:lnTo>
                    <a:pt x="4337845" y="3099109"/>
                  </a:lnTo>
                  <a:lnTo>
                    <a:pt x="4337845" y="3115619"/>
                  </a:lnTo>
                  <a:lnTo>
                    <a:pt x="565501" y="3115619"/>
                  </a:lnTo>
                  <a:cubicBezTo>
                    <a:pt x="565501" y="3115619"/>
                    <a:pt x="565501" y="3099109"/>
                    <a:pt x="565501" y="3099109"/>
                  </a:cubicBezTo>
                  <a:close/>
                  <a:moveTo>
                    <a:pt x="4857200" y="2815101"/>
                  </a:moveTo>
                  <a:lnTo>
                    <a:pt x="4796240" y="2815101"/>
                  </a:lnTo>
                  <a:lnTo>
                    <a:pt x="4796240" y="3195629"/>
                  </a:lnTo>
                  <a:lnTo>
                    <a:pt x="4337845" y="3195629"/>
                  </a:lnTo>
                  <a:lnTo>
                    <a:pt x="4337845" y="3256589"/>
                  </a:lnTo>
                  <a:lnTo>
                    <a:pt x="4857200" y="3256589"/>
                  </a:lnTo>
                  <a:lnTo>
                    <a:pt x="4857200" y="2815101"/>
                  </a:lnTo>
                  <a:lnTo>
                    <a:pt x="4857200" y="2815101"/>
                  </a:lnTo>
                  <a:close/>
                  <a:moveTo>
                    <a:pt x="4700990" y="3099109"/>
                  </a:moveTo>
                  <a:lnTo>
                    <a:pt x="4339436" y="3099109"/>
                  </a:lnTo>
                  <a:lnTo>
                    <a:pt x="4339436" y="3115619"/>
                  </a:lnTo>
                  <a:lnTo>
                    <a:pt x="4717500" y="3115619"/>
                  </a:lnTo>
                  <a:lnTo>
                    <a:pt x="4717500" y="2815677"/>
                  </a:lnTo>
                  <a:lnTo>
                    <a:pt x="4700990" y="2815677"/>
                  </a:lnTo>
                  <a:lnTo>
                    <a:pt x="4700990" y="3099109"/>
                  </a:lnTo>
                  <a:close/>
                  <a:moveTo>
                    <a:pt x="4796240" y="435035"/>
                  </a:moveTo>
                  <a:lnTo>
                    <a:pt x="4857200" y="435035"/>
                  </a:lnTo>
                  <a:lnTo>
                    <a:pt x="4857200" y="2815101"/>
                  </a:lnTo>
                  <a:lnTo>
                    <a:pt x="4796240" y="2815101"/>
                  </a:lnTo>
                  <a:lnTo>
                    <a:pt x="4796240" y="435035"/>
                  </a:lnTo>
                  <a:close/>
                  <a:moveTo>
                    <a:pt x="4700990" y="435035"/>
                  </a:moveTo>
                  <a:lnTo>
                    <a:pt x="4717500" y="435035"/>
                  </a:lnTo>
                  <a:lnTo>
                    <a:pt x="4717500" y="2815101"/>
                  </a:lnTo>
                  <a:lnTo>
                    <a:pt x="4700990" y="2815101"/>
                  </a:lnTo>
                  <a:lnTo>
                    <a:pt x="4700990" y="435035"/>
                  </a:lnTo>
                  <a:close/>
                  <a:moveTo>
                    <a:pt x="4796240" y="60960"/>
                  </a:moveTo>
                  <a:lnTo>
                    <a:pt x="4796240" y="435035"/>
                  </a:lnTo>
                  <a:lnTo>
                    <a:pt x="4857200" y="435035"/>
                  </a:lnTo>
                  <a:lnTo>
                    <a:pt x="4857200" y="0"/>
                  </a:lnTo>
                  <a:lnTo>
                    <a:pt x="4337846" y="0"/>
                  </a:lnTo>
                  <a:lnTo>
                    <a:pt x="4337846" y="60960"/>
                  </a:lnTo>
                  <a:lnTo>
                    <a:pt x="4796240" y="60960"/>
                  </a:lnTo>
                  <a:lnTo>
                    <a:pt x="4796240" y="60960"/>
                  </a:lnTo>
                  <a:close/>
                  <a:moveTo>
                    <a:pt x="4339435" y="140970"/>
                  </a:moveTo>
                  <a:lnTo>
                    <a:pt x="4339435" y="157480"/>
                  </a:lnTo>
                  <a:lnTo>
                    <a:pt x="4700990" y="157480"/>
                  </a:lnTo>
                  <a:lnTo>
                    <a:pt x="4700990" y="435035"/>
                  </a:lnTo>
                  <a:lnTo>
                    <a:pt x="4717500" y="435035"/>
                  </a:lnTo>
                  <a:lnTo>
                    <a:pt x="4717500" y="140970"/>
                  </a:lnTo>
                  <a:cubicBezTo>
                    <a:pt x="4717500" y="140970"/>
                    <a:pt x="4339435" y="140970"/>
                    <a:pt x="4339435" y="140970"/>
                  </a:cubicBezTo>
                  <a:close/>
                  <a:moveTo>
                    <a:pt x="565501" y="0"/>
                  </a:moveTo>
                  <a:lnTo>
                    <a:pt x="4337845" y="0"/>
                  </a:lnTo>
                  <a:lnTo>
                    <a:pt x="4337845" y="60960"/>
                  </a:lnTo>
                  <a:lnTo>
                    <a:pt x="565501" y="60960"/>
                  </a:lnTo>
                  <a:lnTo>
                    <a:pt x="565501" y="0"/>
                  </a:lnTo>
                  <a:lnTo>
                    <a:pt x="565501" y="0"/>
                  </a:lnTo>
                  <a:close/>
                  <a:moveTo>
                    <a:pt x="565501" y="140970"/>
                  </a:moveTo>
                  <a:lnTo>
                    <a:pt x="4337845" y="140970"/>
                  </a:lnTo>
                  <a:lnTo>
                    <a:pt x="4337845" y="157480"/>
                  </a:lnTo>
                  <a:lnTo>
                    <a:pt x="565501" y="157480"/>
                  </a:lnTo>
                  <a:lnTo>
                    <a:pt x="565501" y="140970"/>
                  </a:lnTo>
                  <a:lnTo>
                    <a:pt x="565501" y="140970"/>
                  </a:lnTo>
                  <a:close/>
                </a:path>
              </a:pathLst>
            </a:custGeom>
            <a:solidFill>
              <a:srgbClr val="4E38FD"/>
            </a:solidFill>
          </p:spPr>
        </p:sp>
      </p:grpSp>
      <p:grpSp>
        <p:nvGrpSpPr>
          <p:cNvPr name="Group 9" id="9"/>
          <p:cNvGrpSpPr/>
          <p:nvPr/>
        </p:nvGrpSpPr>
        <p:grpSpPr>
          <a:xfrm rot="0">
            <a:off x="1941330" y="281190"/>
            <a:ext cx="9311328" cy="9593293"/>
            <a:chOff x="0" y="0"/>
            <a:chExt cx="7253640" cy="7473293"/>
          </a:xfrm>
        </p:grpSpPr>
        <p:sp>
          <p:nvSpPr>
            <p:cNvPr name="Freeform 10" id="10"/>
            <p:cNvSpPr/>
            <p:nvPr/>
          </p:nvSpPr>
          <p:spPr>
            <a:xfrm>
              <a:off x="0" y="0"/>
              <a:ext cx="7253639" cy="7473293"/>
            </a:xfrm>
            <a:custGeom>
              <a:avLst/>
              <a:gdLst/>
              <a:ahLst/>
              <a:cxnLst/>
              <a:rect r="r" b="b" t="t" l="l"/>
              <a:pathLst>
                <a:path h="7473293" w="7253639">
                  <a:moveTo>
                    <a:pt x="60960" y="60960"/>
                  </a:moveTo>
                  <a:lnTo>
                    <a:pt x="723971" y="60960"/>
                  </a:lnTo>
                  <a:lnTo>
                    <a:pt x="723971" y="0"/>
                  </a:lnTo>
                  <a:lnTo>
                    <a:pt x="0" y="0"/>
                  </a:lnTo>
                  <a:lnTo>
                    <a:pt x="0" y="702344"/>
                  </a:lnTo>
                  <a:lnTo>
                    <a:pt x="60960" y="702344"/>
                  </a:lnTo>
                  <a:cubicBezTo>
                    <a:pt x="60960" y="702344"/>
                    <a:pt x="60960" y="60960"/>
                    <a:pt x="60960" y="60960"/>
                  </a:cubicBezTo>
                  <a:close/>
                  <a:moveTo>
                    <a:pt x="157480" y="157480"/>
                  </a:moveTo>
                  <a:lnTo>
                    <a:pt x="726461" y="157480"/>
                  </a:lnTo>
                  <a:lnTo>
                    <a:pt x="726461" y="140970"/>
                  </a:lnTo>
                  <a:lnTo>
                    <a:pt x="142240" y="140970"/>
                  </a:lnTo>
                  <a:lnTo>
                    <a:pt x="142240" y="702344"/>
                  </a:lnTo>
                  <a:lnTo>
                    <a:pt x="158750" y="702344"/>
                  </a:lnTo>
                  <a:cubicBezTo>
                    <a:pt x="158750" y="702344"/>
                    <a:pt x="157480" y="157480"/>
                    <a:pt x="157480" y="157480"/>
                  </a:cubicBezTo>
                  <a:close/>
                  <a:moveTo>
                    <a:pt x="0" y="702344"/>
                  </a:moveTo>
                  <a:lnTo>
                    <a:pt x="60960" y="702344"/>
                  </a:lnTo>
                  <a:lnTo>
                    <a:pt x="60960" y="6917427"/>
                  </a:lnTo>
                  <a:lnTo>
                    <a:pt x="0" y="6917427"/>
                  </a:lnTo>
                  <a:lnTo>
                    <a:pt x="0" y="702344"/>
                  </a:lnTo>
                  <a:close/>
                  <a:moveTo>
                    <a:pt x="140970" y="702344"/>
                  </a:moveTo>
                  <a:lnTo>
                    <a:pt x="157480" y="702344"/>
                  </a:lnTo>
                  <a:lnTo>
                    <a:pt x="157480" y="6917427"/>
                  </a:lnTo>
                  <a:lnTo>
                    <a:pt x="140970" y="6917427"/>
                  </a:lnTo>
                  <a:lnTo>
                    <a:pt x="140970" y="702344"/>
                  </a:lnTo>
                  <a:close/>
                  <a:moveTo>
                    <a:pt x="60960" y="7412334"/>
                  </a:moveTo>
                  <a:lnTo>
                    <a:pt x="60960" y="6917427"/>
                  </a:lnTo>
                  <a:lnTo>
                    <a:pt x="0" y="6917427"/>
                  </a:lnTo>
                  <a:lnTo>
                    <a:pt x="0" y="7473293"/>
                  </a:lnTo>
                  <a:lnTo>
                    <a:pt x="723971" y="7473293"/>
                  </a:lnTo>
                  <a:lnTo>
                    <a:pt x="723971" y="7412334"/>
                  </a:lnTo>
                  <a:cubicBezTo>
                    <a:pt x="723971" y="7412334"/>
                    <a:pt x="60960" y="7412334"/>
                    <a:pt x="60960" y="7412334"/>
                  </a:cubicBezTo>
                  <a:close/>
                  <a:moveTo>
                    <a:pt x="157480" y="7315813"/>
                  </a:moveTo>
                  <a:lnTo>
                    <a:pt x="157480" y="6917427"/>
                  </a:lnTo>
                  <a:lnTo>
                    <a:pt x="140970" y="6917427"/>
                  </a:lnTo>
                  <a:lnTo>
                    <a:pt x="140970" y="7331053"/>
                  </a:lnTo>
                  <a:lnTo>
                    <a:pt x="723971" y="7331053"/>
                  </a:lnTo>
                  <a:lnTo>
                    <a:pt x="723971" y="7314543"/>
                  </a:lnTo>
                  <a:lnTo>
                    <a:pt x="157480" y="7314543"/>
                  </a:lnTo>
                  <a:cubicBezTo>
                    <a:pt x="157480" y="7314543"/>
                    <a:pt x="157480" y="7315813"/>
                    <a:pt x="157480" y="7315813"/>
                  </a:cubicBezTo>
                  <a:close/>
                  <a:moveTo>
                    <a:pt x="723971" y="7412334"/>
                  </a:moveTo>
                  <a:lnTo>
                    <a:pt x="6634284" y="7412334"/>
                  </a:lnTo>
                  <a:lnTo>
                    <a:pt x="6634284" y="7473293"/>
                  </a:lnTo>
                  <a:lnTo>
                    <a:pt x="723971" y="7473293"/>
                  </a:lnTo>
                  <a:cubicBezTo>
                    <a:pt x="723971" y="7473293"/>
                    <a:pt x="723971" y="7412334"/>
                    <a:pt x="723971" y="7412334"/>
                  </a:cubicBezTo>
                  <a:close/>
                  <a:moveTo>
                    <a:pt x="723971" y="7315813"/>
                  </a:moveTo>
                  <a:lnTo>
                    <a:pt x="6634284" y="7315813"/>
                  </a:lnTo>
                  <a:lnTo>
                    <a:pt x="6634284" y="7332323"/>
                  </a:lnTo>
                  <a:lnTo>
                    <a:pt x="723971" y="7332323"/>
                  </a:lnTo>
                  <a:cubicBezTo>
                    <a:pt x="723971" y="7332324"/>
                    <a:pt x="723971" y="7315813"/>
                    <a:pt x="723971" y="7315813"/>
                  </a:cubicBezTo>
                  <a:close/>
                  <a:moveTo>
                    <a:pt x="7253639" y="6917427"/>
                  </a:moveTo>
                  <a:lnTo>
                    <a:pt x="7192680" y="6917427"/>
                  </a:lnTo>
                  <a:lnTo>
                    <a:pt x="7192680" y="7412334"/>
                  </a:lnTo>
                  <a:lnTo>
                    <a:pt x="6634284" y="7412334"/>
                  </a:lnTo>
                  <a:lnTo>
                    <a:pt x="6634284" y="7473293"/>
                  </a:lnTo>
                  <a:lnTo>
                    <a:pt x="7253639" y="7473293"/>
                  </a:lnTo>
                  <a:lnTo>
                    <a:pt x="7253639" y="6917427"/>
                  </a:lnTo>
                  <a:lnTo>
                    <a:pt x="7253639" y="6917427"/>
                  </a:lnTo>
                  <a:close/>
                  <a:moveTo>
                    <a:pt x="7097430" y="7315813"/>
                  </a:moveTo>
                  <a:lnTo>
                    <a:pt x="6636776" y="7315813"/>
                  </a:lnTo>
                  <a:lnTo>
                    <a:pt x="6636776" y="7332323"/>
                  </a:lnTo>
                  <a:lnTo>
                    <a:pt x="7113939" y="7332323"/>
                  </a:lnTo>
                  <a:lnTo>
                    <a:pt x="7113939" y="6918931"/>
                  </a:lnTo>
                  <a:lnTo>
                    <a:pt x="7097430" y="6918931"/>
                  </a:lnTo>
                  <a:lnTo>
                    <a:pt x="7097430" y="7315813"/>
                  </a:lnTo>
                  <a:close/>
                  <a:moveTo>
                    <a:pt x="7192680" y="702344"/>
                  </a:moveTo>
                  <a:lnTo>
                    <a:pt x="7253639" y="702344"/>
                  </a:lnTo>
                  <a:lnTo>
                    <a:pt x="7253639" y="6917427"/>
                  </a:lnTo>
                  <a:lnTo>
                    <a:pt x="7192680" y="6917427"/>
                  </a:lnTo>
                  <a:lnTo>
                    <a:pt x="7192680" y="702344"/>
                  </a:lnTo>
                  <a:close/>
                  <a:moveTo>
                    <a:pt x="7097430" y="702344"/>
                  </a:moveTo>
                  <a:lnTo>
                    <a:pt x="7113939" y="702344"/>
                  </a:lnTo>
                  <a:lnTo>
                    <a:pt x="7113939" y="6917427"/>
                  </a:lnTo>
                  <a:lnTo>
                    <a:pt x="7097430" y="6917427"/>
                  </a:lnTo>
                  <a:lnTo>
                    <a:pt x="7097430" y="702344"/>
                  </a:lnTo>
                  <a:close/>
                  <a:moveTo>
                    <a:pt x="7192680" y="60960"/>
                  </a:moveTo>
                  <a:lnTo>
                    <a:pt x="7192680" y="702344"/>
                  </a:lnTo>
                  <a:lnTo>
                    <a:pt x="7253639" y="702344"/>
                  </a:lnTo>
                  <a:lnTo>
                    <a:pt x="7253639" y="0"/>
                  </a:lnTo>
                  <a:lnTo>
                    <a:pt x="6634285" y="0"/>
                  </a:lnTo>
                  <a:lnTo>
                    <a:pt x="6634285" y="60960"/>
                  </a:lnTo>
                  <a:lnTo>
                    <a:pt x="7192680" y="60960"/>
                  </a:lnTo>
                  <a:lnTo>
                    <a:pt x="7192680" y="60960"/>
                  </a:lnTo>
                  <a:close/>
                  <a:moveTo>
                    <a:pt x="6636776" y="140970"/>
                  </a:moveTo>
                  <a:lnTo>
                    <a:pt x="6636776" y="157480"/>
                  </a:lnTo>
                  <a:lnTo>
                    <a:pt x="7097430" y="157480"/>
                  </a:lnTo>
                  <a:lnTo>
                    <a:pt x="7097430" y="702344"/>
                  </a:lnTo>
                  <a:lnTo>
                    <a:pt x="7113939" y="702344"/>
                  </a:lnTo>
                  <a:lnTo>
                    <a:pt x="7113939" y="140970"/>
                  </a:lnTo>
                  <a:cubicBezTo>
                    <a:pt x="7113939" y="140970"/>
                    <a:pt x="6636776" y="140970"/>
                    <a:pt x="6636776" y="140970"/>
                  </a:cubicBezTo>
                  <a:close/>
                  <a:moveTo>
                    <a:pt x="723971" y="0"/>
                  </a:moveTo>
                  <a:lnTo>
                    <a:pt x="6634284" y="0"/>
                  </a:lnTo>
                  <a:lnTo>
                    <a:pt x="6634284" y="60960"/>
                  </a:lnTo>
                  <a:lnTo>
                    <a:pt x="723971" y="60960"/>
                  </a:lnTo>
                  <a:lnTo>
                    <a:pt x="723971" y="0"/>
                  </a:lnTo>
                  <a:lnTo>
                    <a:pt x="723971" y="0"/>
                  </a:lnTo>
                  <a:close/>
                  <a:moveTo>
                    <a:pt x="723971" y="140970"/>
                  </a:moveTo>
                  <a:lnTo>
                    <a:pt x="6634284" y="140970"/>
                  </a:lnTo>
                  <a:lnTo>
                    <a:pt x="6634284" y="157480"/>
                  </a:lnTo>
                  <a:lnTo>
                    <a:pt x="723971" y="157480"/>
                  </a:lnTo>
                  <a:lnTo>
                    <a:pt x="723971" y="140970"/>
                  </a:lnTo>
                  <a:lnTo>
                    <a:pt x="723971" y="140970"/>
                  </a:lnTo>
                  <a:close/>
                </a:path>
              </a:pathLst>
            </a:custGeom>
            <a:solidFill>
              <a:srgbClr val="C7D0D8"/>
            </a:solidFill>
          </p:spPr>
        </p:sp>
      </p:grpSp>
      <p:sp>
        <p:nvSpPr>
          <p:cNvPr name="TextBox 11" id="11"/>
          <p:cNvSpPr txBox="true"/>
          <p:nvPr/>
        </p:nvSpPr>
        <p:spPr>
          <a:xfrm rot="0">
            <a:off x="12210433" y="5989517"/>
            <a:ext cx="5850130" cy="3541899"/>
          </a:xfrm>
          <a:prstGeom prst="rect">
            <a:avLst/>
          </a:prstGeom>
        </p:spPr>
        <p:txBody>
          <a:bodyPr anchor="t" rtlCol="false" tIns="0" lIns="0" bIns="0" rIns="0">
            <a:spAutoFit/>
          </a:bodyPr>
          <a:lstStyle/>
          <a:p>
            <a:pPr algn="ctr">
              <a:lnSpc>
                <a:spcPts val="3550"/>
              </a:lnSpc>
              <a:spcBef>
                <a:spcPct val="0"/>
              </a:spcBef>
            </a:pPr>
            <a:r>
              <a:rPr lang="en-US" sz="2536">
                <a:solidFill>
                  <a:srgbClr val="FF1616"/>
                </a:solidFill>
                <a:latin typeface="Open Sans Extra Bold"/>
              </a:rPr>
              <a:t> Заряд протона равен </a:t>
            </a:r>
          </a:p>
          <a:p>
            <a:pPr algn="ctr">
              <a:lnSpc>
                <a:spcPts val="3550"/>
              </a:lnSpc>
              <a:spcBef>
                <a:spcPct val="0"/>
              </a:spcBef>
            </a:pPr>
            <a:r>
              <a:rPr lang="en-US" sz="2536">
                <a:solidFill>
                  <a:srgbClr val="FF1616"/>
                </a:solidFill>
                <a:latin typeface="Open Sans Extra Bold"/>
              </a:rPr>
              <a:t>1,6 · 10−19 Кл. </a:t>
            </a:r>
          </a:p>
          <a:p>
            <a:pPr algn="ctr">
              <a:lnSpc>
                <a:spcPts val="3550"/>
              </a:lnSpc>
              <a:spcBef>
                <a:spcPct val="0"/>
              </a:spcBef>
            </a:pPr>
            <a:r>
              <a:rPr lang="en-US" sz="2536">
                <a:solidFill>
                  <a:srgbClr val="FF1616"/>
                </a:solidFill>
                <a:latin typeface="Open Sans Extra Bold"/>
              </a:rPr>
              <a:t>Заряд электрона противоположен ему по знаку</a:t>
            </a:r>
          </a:p>
          <a:p>
            <a:pPr algn="ctr">
              <a:lnSpc>
                <a:spcPts val="3550"/>
              </a:lnSpc>
              <a:spcBef>
                <a:spcPct val="0"/>
              </a:spcBef>
            </a:pPr>
            <a:r>
              <a:rPr lang="en-US" sz="2536">
                <a:solidFill>
                  <a:srgbClr val="FF1616"/>
                </a:solidFill>
                <a:latin typeface="Open Sans Extra Bold"/>
              </a:rPr>
              <a:t> и равен−1,6 · 10−19 Кл. </a:t>
            </a:r>
          </a:p>
          <a:p>
            <a:pPr algn="ctr">
              <a:lnSpc>
                <a:spcPts val="3550"/>
              </a:lnSpc>
              <a:spcBef>
                <a:spcPct val="0"/>
              </a:spcBef>
            </a:pPr>
            <a:r>
              <a:rPr lang="en-US" sz="2536">
                <a:solidFill>
                  <a:srgbClr val="FF1616"/>
                </a:solidFill>
                <a:latin typeface="Open Sans Extra Bold"/>
              </a:rPr>
              <a:t>Величина e = 1,6 · 10−19 Кл</a:t>
            </a:r>
          </a:p>
          <a:p>
            <a:pPr algn="ctr">
              <a:lnSpc>
                <a:spcPts val="3550"/>
              </a:lnSpc>
              <a:spcBef>
                <a:spcPct val="0"/>
              </a:spcBef>
            </a:pPr>
            <a:r>
              <a:rPr lang="en-US" sz="2536">
                <a:solidFill>
                  <a:srgbClr val="FF1616"/>
                </a:solidFill>
                <a:latin typeface="Open Sans Extra Bold"/>
              </a:rPr>
              <a:t>называется элементарным зарядом.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4E38FD"/>
        </a:solidFill>
      </p:bgPr>
    </p:bg>
    <p:spTree>
      <p:nvGrpSpPr>
        <p:cNvPr id="1" name=""/>
        <p:cNvGrpSpPr/>
        <p:nvPr/>
      </p:nvGrpSpPr>
      <p:grpSpPr>
        <a:xfrm>
          <a:off x="0" y="0"/>
          <a:ext cx="0" cy="0"/>
          <a:chOff x="0" y="0"/>
          <a:chExt cx="0" cy="0"/>
        </a:xfrm>
      </p:grpSpPr>
      <p:grpSp>
        <p:nvGrpSpPr>
          <p:cNvPr name="Group 2" id="2"/>
          <p:cNvGrpSpPr/>
          <p:nvPr/>
        </p:nvGrpSpPr>
        <p:grpSpPr>
          <a:xfrm rot="0">
            <a:off x="0" y="0"/>
            <a:ext cx="1675034" cy="1623198"/>
            <a:chOff x="0" y="0"/>
            <a:chExt cx="2233379" cy="2164264"/>
          </a:xfrm>
        </p:grpSpPr>
        <p:sp>
          <p:nvSpPr>
            <p:cNvPr name="AutoShape 3" id="3"/>
            <p:cNvSpPr/>
            <p:nvPr/>
          </p:nvSpPr>
          <p:spPr>
            <a:xfrm rot="0">
              <a:off x="0" y="0"/>
              <a:ext cx="2233379" cy="2164264"/>
            </a:xfrm>
            <a:prstGeom prst="rect">
              <a:avLst/>
            </a:prstGeom>
            <a:solidFill>
              <a:srgbClr val="FFFB80"/>
            </a:solidFill>
          </p:spPr>
        </p:sp>
        <p:sp>
          <p:nvSpPr>
            <p:cNvPr name="TextBox 4" id="4"/>
            <p:cNvSpPr txBox="true"/>
            <p:nvPr/>
          </p:nvSpPr>
          <p:spPr>
            <a:xfrm rot="0">
              <a:off x="614952" y="720414"/>
              <a:ext cx="1003474" cy="666286"/>
            </a:xfrm>
            <a:prstGeom prst="rect">
              <a:avLst/>
            </a:prstGeom>
          </p:spPr>
          <p:txBody>
            <a:bodyPr anchor="t" rtlCol="false" tIns="0" lIns="0" bIns="0" rIns="0">
              <a:spAutoFit/>
            </a:bodyPr>
            <a:lstStyle/>
            <a:p>
              <a:pPr algn="ctr">
                <a:lnSpc>
                  <a:spcPts val="4200"/>
                </a:lnSpc>
                <a:spcBef>
                  <a:spcPct val="0"/>
                </a:spcBef>
              </a:pPr>
              <a:r>
                <a:rPr lang="en-US" sz="3000" spc="-30">
                  <a:solidFill>
                    <a:srgbClr val="4E38FD"/>
                  </a:solidFill>
                  <a:latin typeface="Roboto Mono Regular Bold"/>
                </a:rPr>
                <a:t>04</a:t>
              </a:r>
            </a:p>
          </p:txBody>
        </p:sp>
      </p:grpSp>
      <p:sp>
        <p:nvSpPr>
          <p:cNvPr name="TextBox 5" id="5"/>
          <p:cNvSpPr txBox="true"/>
          <p:nvPr/>
        </p:nvSpPr>
        <p:spPr>
          <a:xfrm rot="0">
            <a:off x="12204739" y="214121"/>
            <a:ext cx="5538510" cy="9878094"/>
          </a:xfrm>
          <a:prstGeom prst="rect">
            <a:avLst/>
          </a:prstGeom>
        </p:spPr>
        <p:txBody>
          <a:bodyPr anchor="t" rtlCol="false" tIns="0" lIns="0" bIns="0" rIns="0">
            <a:spAutoFit/>
          </a:bodyPr>
          <a:lstStyle/>
          <a:p>
            <a:pPr>
              <a:lnSpc>
                <a:spcPts val="4128"/>
              </a:lnSpc>
            </a:pPr>
            <a:r>
              <a:rPr lang="en-US" sz="2948" spc="-29">
                <a:solidFill>
                  <a:srgbClr val="FFFFFF"/>
                </a:solidFill>
                <a:latin typeface="Roboto Mono Regular"/>
              </a:rPr>
              <a:t>Почему в природе имеется наименьший заряд и почему его величина именно такова?Физика не может пока объяснить.</a:t>
            </a:r>
          </a:p>
          <a:p>
            <a:pPr>
              <a:lnSpc>
                <a:spcPts val="4128"/>
              </a:lnSpc>
            </a:pPr>
            <a:r>
              <a:rPr lang="en-US" sz="1365" spc="-13">
                <a:solidFill>
                  <a:srgbClr val="FFFFFF"/>
                </a:solidFill>
                <a:latin typeface="Arimo"/>
              </a:rPr>
              <a:t>Заряд любого тела q всегда складывается из целого количества элементарных зарядов:</a:t>
            </a:r>
          </a:p>
          <a:p>
            <a:pPr>
              <a:lnSpc>
                <a:spcPts val="4128"/>
              </a:lnSpc>
            </a:pPr>
            <a:r>
              <a:rPr lang="en-US" sz="1365" spc="-13">
                <a:solidFill>
                  <a:srgbClr val="FFFFFF"/>
                </a:solidFill>
                <a:latin typeface="Arimo"/>
              </a:rPr>
              <a:t>q = ±Ne.</a:t>
            </a:r>
          </a:p>
          <a:p>
            <a:pPr>
              <a:lnSpc>
                <a:spcPts val="4128"/>
              </a:lnSpc>
            </a:pPr>
            <a:r>
              <a:rPr lang="en-US" sz="1365" spc="-13">
                <a:solidFill>
                  <a:srgbClr val="FFFFFF"/>
                </a:solidFill>
                <a:latin typeface="Arimo"/>
              </a:rPr>
              <a:t>Если q &lt; 0, то тело имеет избыточное количество N электронов (по сравнению с количеством</a:t>
            </a:r>
          </a:p>
          <a:p>
            <a:pPr>
              <a:lnSpc>
                <a:spcPts val="4128"/>
              </a:lnSpc>
            </a:pPr>
            <a:r>
              <a:rPr lang="en-US" sz="1365" spc="-13">
                <a:solidFill>
                  <a:srgbClr val="FFFFFF"/>
                </a:solidFill>
                <a:latin typeface="Arimo"/>
              </a:rPr>
              <a:t>протонов).</a:t>
            </a:r>
          </a:p>
          <a:p>
            <a:pPr>
              <a:lnSpc>
                <a:spcPts val="4128"/>
              </a:lnSpc>
              <a:spcBef>
                <a:spcPct val="0"/>
              </a:spcBef>
            </a:pPr>
            <a:r>
              <a:rPr lang="en-US" sz="1365" spc="-13">
                <a:solidFill>
                  <a:srgbClr val="FFFFFF"/>
                </a:solidFill>
                <a:latin typeface="Arimo"/>
              </a:rPr>
              <a:t> Если же q &gt; 0, то наоборот, у тела электронов недостаёт: протонов на N больше</a:t>
            </a:r>
          </a:p>
        </p:txBody>
      </p:sp>
      <p:pic>
        <p:nvPicPr>
          <p:cNvPr name="Picture 6" id="6"/>
          <p:cNvPicPr>
            <a:picLocks noChangeAspect="true"/>
          </p:cNvPicPr>
          <p:nvPr/>
        </p:nvPicPr>
        <p:blipFill>
          <a:blip r:embed="rId2"/>
          <a:srcRect l="0" t="0" r="0" b="0"/>
          <a:stretch>
            <a:fillRect/>
          </a:stretch>
        </p:blipFill>
        <p:spPr>
          <a:xfrm flipH="false" flipV="false" rot="0">
            <a:off x="2019559" y="1087824"/>
            <a:ext cx="9713722" cy="3816105"/>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7317395" y="6103837"/>
            <a:ext cx="4415885" cy="3695732"/>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0">
            <a:off x="2019559" y="6103837"/>
            <a:ext cx="4927643" cy="3695732"/>
          </a:xfrm>
          <a:prstGeom prst="rect">
            <a:avLst/>
          </a:prstGeom>
        </p:spPr>
      </p:pic>
      <p:sp>
        <p:nvSpPr>
          <p:cNvPr name="TextBox 9" id="9"/>
          <p:cNvSpPr txBox="true"/>
          <p:nvPr/>
        </p:nvSpPr>
        <p:spPr>
          <a:xfrm rot="0">
            <a:off x="2886749" y="232479"/>
            <a:ext cx="7618958" cy="1091565"/>
          </a:xfrm>
          <a:prstGeom prst="rect">
            <a:avLst/>
          </a:prstGeom>
        </p:spPr>
        <p:txBody>
          <a:bodyPr anchor="t" rtlCol="false" tIns="0" lIns="0" bIns="0" rIns="0">
            <a:spAutoFit/>
          </a:bodyPr>
          <a:lstStyle/>
          <a:p>
            <a:pPr algn="ctr">
              <a:lnSpc>
                <a:spcPts val="4409"/>
              </a:lnSpc>
              <a:spcBef>
                <a:spcPct val="0"/>
              </a:spcBef>
            </a:pPr>
            <a:r>
              <a:rPr lang="en-US" sz="3150">
                <a:solidFill>
                  <a:srgbClr val="FFFFFF"/>
                </a:solidFill>
                <a:latin typeface="Open Sans Extra Bold"/>
              </a:rPr>
              <a:t>делимость электрического заряда</a:t>
            </a:r>
          </a:p>
          <a:p>
            <a:pPr algn="ctr">
              <a:lnSpc>
                <a:spcPts val="4409"/>
              </a:lnSpc>
              <a:spcBef>
                <a:spcPct val="0"/>
              </a:spcBef>
            </a:pPr>
            <a:r>
              <a:rPr lang="en-US" sz="3150">
                <a:solidFill>
                  <a:srgbClr val="FFFFFF"/>
                </a:solidFill>
                <a:latin typeface="Open Sans Extra Bold"/>
              </a:rPr>
              <a:t> </a:t>
            </a:r>
          </a:p>
        </p:txBody>
      </p:sp>
      <p:sp>
        <p:nvSpPr>
          <p:cNvPr name="TextBox 10" id="10"/>
          <p:cNvSpPr txBox="true"/>
          <p:nvPr/>
        </p:nvSpPr>
        <p:spPr>
          <a:xfrm rot="0">
            <a:off x="1675034" y="5148405"/>
            <a:ext cx="8115300" cy="396240"/>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Open Sans"/>
              </a:rPr>
              <a:t>Передача заряда от одного тела к другому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75034" cy="1623198"/>
            <a:chOff x="0" y="0"/>
            <a:chExt cx="2233379" cy="2164264"/>
          </a:xfrm>
        </p:grpSpPr>
        <p:sp>
          <p:nvSpPr>
            <p:cNvPr name="AutoShape 3" id="3"/>
            <p:cNvSpPr/>
            <p:nvPr/>
          </p:nvSpPr>
          <p:spPr>
            <a:xfrm rot="0">
              <a:off x="0" y="0"/>
              <a:ext cx="2233379" cy="2164264"/>
            </a:xfrm>
            <a:prstGeom prst="rect">
              <a:avLst/>
            </a:prstGeom>
            <a:solidFill>
              <a:srgbClr val="FFFB80"/>
            </a:solidFill>
          </p:spPr>
        </p:sp>
        <p:sp>
          <p:nvSpPr>
            <p:cNvPr name="TextBox 4" id="4"/>
            <p:cNvSpPr txBox="true"/>
            <p:nvPr/>
          </p:nvSpPr>
          <p:spPr>
            <a:xfrm rot="0">
              <a:off x="614952" y="720414"/>
              <a:ext cx="1003474" cy="666286"/>
            </a:xfrm>
            <a:prstGeom prst="rect">
              <a:avLst/>
            </a:prstGeom>
          </p:spPr>
          <p:txBody>
            <a:bodyPr anchor="t" rtlCol="false" tIns="0" lIns="0" bIns="0" rIns="0">
              <a:spAutoFit/>
            </a:bodyPr>
            <a:lstStyle/>
            <a:p>
              <a:pPr algn="ctr">
                <a:lnSpc>
                  <a:spcPts val="4200"/>
                </a:lnSpc>
                <a:spcBef>
                  <a:spcPct val="0"/>
                </a:spcBef>
              </a:pPr>
              <a:r>
                <a:rPr lang="en-US" sz="3000" spc="-30">
                  <a:solidFill>
                    <a:srgbClr val="4E38FD"/>
                  </a:solidFill>
                  <a:latin typeface="Roboto Mono Regular Bold"/>
                </a:rPr>
                <a:t>05</a:t>
              </a:r>
            </a:p>
          </p:txBody>
        </p:sp>
      </p:grpSp>
      <p:grpSp>
        <p:nvGrpSpPr>
          <p:cNvPr name="Group 5" id="5"/>
          <p:cNvGrpSpPr/>
          <p:nvPr/>
        </p:nvGrpSpPr>
        <p:grpSpPr>
          <a:xfrm rot="0">
            <a:off x="1675034" y="806451"/>
            <a:ext cx="7565155" cy="8674098"/>
            <a:chOff x="0" y="0"/>
            <a:chExt cx="10086874" cy="11565464"/>
          </a:xfrm>
        </p:grpSpPr>
        <p:sp>
          <p:nvSpPr>
            <p:cNvPr name="TextBox 6" id="6"/>
            <p:cNvSpPr txBox="true"/>
            <p:nvPr/>
          </p:nvSpPr>
          <p:spPr>
            <a:xfrm rot="0">
              <a:off x="0" y="66675"/>
              <a:ext cx="10086874" cy="3010358"/>
            </a:xfrm>
            <a:prstGeom prst="rect">
              <a:avLst/>
            </a:prstGeom>
          </p:spPr>
          <p:txBody>
            <a:bodyPr anchor="t" rtlCol="false" tIns="0" lIns="0" bIns="0" rIns="0">
              <a:spAutoFit/>
            </a:bodyPr>
            <a:lstStyle/>
            <a:p>
              <a:pPr>
                <a:lnSpc>
                  <a:spcPts val="8800"/>
                </a:lnSpc>
              </a:pPr>
              <a:r>
                <a:rPr lang="en-US" sz="8000" u="sng">
                  <a:solidFill>
                    <a:srgbClr val="4E38FD"/>
                  </a:solidFill>
                  <a:latin typeface="Muli Black"/>
                </a:rPr>
                <a:t>Способы измерения</a:t>
              </a:r>
            </a:p>
          </p:txBody>
        </p:sp>
        <p:sp>
          <p:nvSpPr>
            <p:cNvPr name="TextBox 7" id="7"/>
            <p:cNvSpPr txBox="true"/>
            <p:nvPr/>
          </p:nvSpPr>
          <p:spPr>
            <a:xfrm rot="0">
              <a:off x="0" y="3965487"/>
              <a:ext cx="10086874" cy="7599977"/>
            </a:xfrm>
            <a:prstGeom prst="rect">
              <a:avLst/>
            </a:prstGeom>
          </p:spPr>
          <p:txBody>
            <a:bodyPr anchor="t" rtlCol="false" tIns="0" lIns="0" bIns="0" rIns="0">
              <a:spAutoFit/>
            </a:bodyPr>
            <a:lstStyle/>
            <a:p>
              <a:pPr>
                <a:lnSpc>
                  <a:spcPts val="3499"/>
                </a:lnSpc>
              </a:pPr>
              <a:r>
                <a:rPr lang="en-US" sz="2500" spc="-25">
                  <a:solidFill>
                    <a:srgbClr val="4E38FD"/>
                  </a:solidFill>
                  <a:latin typeface="Roboto Mono Regular"/>
                </a:rPr>
                <a:t>Самый простой прибор для измерения – электроскоп. Он состоит из двух лепестков из фольги, расположенных на металлическом стержне. Конструкция накрыта стеклянным колпаком.</a:t>
              </a:r>
            </a:p>
            <a:p>
              <a:pPr>
                <a:lnSpc>
                  <a:spcPts val="3499"/>
                </a:lnSpc>
              </a:pPr>
            </a:p>
            <a:p>
              <a:pPr>
                <a:lnSpc>
                  <a:spcPts val="3499"/>
                </a:lnSpc>
              </a:pPr>
              <a:r>
                <a:rPr lang="en-US" sz="2499" spc="-24">
                  <a:solidFill>
                    <a:srgbClr val="4E38FD"/>
                  </a:solidFill>
                  <a:latin typeface="Roboto Mono Regular"/>
                </a:rPr>
                <a:t>Более сложный прибор – электрометр . Прибор состоит из стержня электрометра, стрелки и шкалы.  Благодаря наличию шкалы отклонение стрелки электрометра показывает количественную величину переданного электричества.</a:t>
              </a:r>
            </a:p>
            <a:p>
              <a:pPr>
                <a:lnSpc>
                  <a:spcPts val="3500"/>
                </a:lnSpc>
                <a:spcBef>
                  <a:spcPct val="0"/>
                </a:spcBef>
              </a:pPr>
            </a:p>
          </p:txBody>
        </p:sp>
      </p:grpSp>
      <p:pic>
        <p:nvPicPr>
          <p:cNvPr name="Picture 8" id="8"/>
          <p:cNvPicPr>
            <a:picLocks noChangeAspect="true"/>
          </p:cNvPicPr>
          <p:nvPr/>
        </p:nvPicPr>
        <p:blipFill>
          <a:blip r:embed="rId2"/>
          <a:srcRect l="27805" t="0" r="23122" b="0"/>
          <a:stretch>
            <a:fillRect/>
          </a:stretch>
        </p:blipFill>
        <p:spPr>
          <a:xfrm flipH="false" flipV="false" rot="0">
            <a:off x="10869765" y="352085"/>
            <a:ext cx="4179937" cy="4791415"/>
          </a:xfrm>
          <a:prstGeom prst="rect">
            <a:avLst/>
          </a:prstGeom>
        </p:spPr>
      </p:pic>
      <p:pic>
        <p:nvPicPr>
          <p:cNvPr name="Picture 9" id="9"/>
          <p:cNvPicPr>
            <a:picLocks noChangeAspect="true"/>
          </p:cNvPicPr>
          <p:nvPr/>
        </p:nvPicPr>
        <p:blipFill>
          <a:blip r:embed="rId3"/>
          <a:srcRect l="7314" t="0" r="15805" b="0"/>
          <a:stretch>
            <a:fillRect/>
          </a:stretch>
        </p:blipFill>
        <p:spPr>
          <a:xfrm flipH="false" flipV="false" rot="0">
            <a:off x="10869765" y="5623263"/>
            <a:ext cx="4179937" cy="4264095"/>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75034" cy="1623198"/>
            <a:chOff x="0" y="0"/>
            <a:chExt cx="2233379" cy="2164264"/>
          </a:xfrm>
        </p:grpSpPr>
        <p:sp>
          <p:nvSpPr>
            <p:cNvPr name="AutoShape 3" id="3"/>
            <p:cNvSpPr/>
            <p:nvPr/>
          </p:nvSpPr>
          <p:spPr>
            <a:xfrm rot="0">
              <a:off x="0" y="0"/>
              <a:ext cx="2233379" cy="2164264"/>
            </a:xfrm>
            <a:prstGeom prst="rect">
              <a:avLst/>
            </a:prstGeom>
            <a:solidFill>
              <a:srgbClr val="FFFB80"/>
            </a:solidFill>
          </p:spPr>
        </p:sp>
        <p:sp>
          <p:nvSpPr>
            <p:cNvPr name="TextBox 4" id="4"/>
            <p:cNvSpPr txBox="true"/>
            <p:nvPr/>
          </p:nvSpPr>
          <p:spPr>
            <a:xfrm rot="0">
              <a:off x="614952" y="720414"/>
              <a:ext cx="1003474" cy="666286"/>
            </a:xfrm>
            <a:prstGeom prst="rect">
              <a:avLst/>
            </a:prstGeom>
          </p:spPr>
          <p:txBody>
            <a:bodyPr anchor="t" rtlCol="false" tIns="0" lIns="0" bIns="0" rIns="0">
              <a:spAutoFit/>
            </a:bodyPr>
            <a:lstStyle/>
            <a:p>
              <a:pPr algn="ctr">
                <a:lnSpc>
                  <a:spcPts val="4200"/>
                </a:lnSpc>
                <a:spcBef>
                  <a:spcPct val="0"/>
                </a:spcBef>
              </a:pPr>
              <a:r>
                <a:rPr lang="en-US" sz="3000" spc="-30">
                  <a:solidFill>
                    <a:srgbClr val="4E38FD"/>
                  </a:solidFill>
                  <a:latin typeface="Roboto Mono Regular Bold"/>
                </a:rPr>
                <a:t>06</a:t>
              </a:r>
            </a:p>
          </p:txBody>
        </p:sp>
      </p:grpSp>
      <p:pic>
        <p:nvPicPr>
          <p:cNvPr name="Picture 5" id="5"/>
          <p:cNvPicPr>
            <a:picLocks noChangeAspect="true"/>
          </p:cNvPicPr>
          <p:nvPr/>
        </p:nvPicPr>
        <p:blipFill>
          <a:blip r:embed="rId2"/>
          <a:srcRect l="14031" t="46310" r="20488" b="0"/>
          <a:stretch>
            <a:fillRect/>
          </a:stretch>
        </p:blipFill>
        <p:spPr>
          <a:xfrm flipH="false" flipV="false" rot="0">
            <a:off x="10300802" y="4112880"/>
            <a:ext cx="7400040" cy="3413016"/>
          </a:xfrm>
          <a:prstGeom prst="rect">
            <a:avLst/>
          </a:prstGeom>
        </p:spPr>
      </p:pic>
      <p:grpSp>
        <p:nvGrpSpPr>
          <p:cNvPr name="Group 6" id="6"/>
          <p:cNvGrpSpPr/>
          <p:nvPr/>
        </p:nvGrpSpPr>
        <p:grpSpPr>
          <a:xfrm rot="0">
            <a:off x="1675034" y="1613834"/>
            <a:ext cx="7565155" cy="7059333"/>
            <a:chOff x="0" y="0"/>
            <a:chExt cx="10086874" cy="9412444"/>
          </a:xfrm>
        </p:grpSpPr>
        <p:sp>
          <p:nvSpPr>
            <p:cNvPr name="TextBox 7" id="7"/>
            <p:cNvSpPr txBox="true"/>
            <p:nvPr/>
          </p:nvSpPr>
          <p:spPr>
            <a:xfrm rot="0">
              <a:off x="0" y="66675"/>
              <a:ext cx="10086874" cy="3010358"/>
            </a:xfrm>
            <a:prstGeom prst="rect">
              <a:avLst/>
            </a:prstGeom>
          </p:spPr>
          <p:txBody>
            <a:bodyPr anchor="t" rtlCol="false" tIns="0" lIns="0" bIns="0" rIns="0">
              <a:spAutoFit/>
            </a:bodyPr>
            <a:lstStyle/>
            <a:p>
              <a:pPr>
                <a:lnSpc>
                  <a:spcPts val="8800"/>
                </a:lnSpc>
              </a:pPr>
              <a:r>
                <a:rPr lang="en-US" sz="8000" u="sng">
                  <a:solidFill>
                    <a:srgbClr val="4E38FD"/>
                  </a:solidFill>
                  <a:latin typeface="Muli Black"/>
                </a:rPr>
                <a:t>закон сохранения</a:t>
              </a:r>
            </a:p>
          </p:txBody>
        </p:sp>
        <p:sp>
          <p:nvSpPr>
            <p:cNvPr name="TextBox 8" id="8"/>
            <p:cNvSpPr txBox="true"/>
            <p:nvPr/>
          </p:nvSpPr>
          <p:spPr>
            <a:xfrm rot="0">
              <a:off x="0" y="3936912"/>
              <a:ext cx="10086874" cy="5475532"/>
            </a:xfrm>
            <a:prstGeom prst="rect">
              <a:avLst/>
            </a:prstGeom>
          </p:spPr>
          <p:txBody>
            <a:bodyPr anchor="t" rtlCol="false" tIns="0" lIns="0" bIns="0" rIns="0">
              <a:spAutoFit/>
            </a:bodyPr>
            <a:lstStyle/>
            <a:p>
              <a:pPr>
                <a:lnSpc>
                  <a:spcPts val="5880"/>
                </a:lnSpc>
                <a:spcBef>
                  <a:spcPct val="0"/>
                </a:spcBef>
              </a:pPr>
            </a:p>
            <a:p>
              <a:pPr>
                <a:lnSpc>
                  <a:spcPts val="5879"/>
                </a:lnSpc>
                <a:spcBef>
                  <a:spcPct val="0"/>
                </a:spcBef>
              </a:pPr>
              <a:r>
                <a:rPr lang="en-US" sz="4200" spc="-42">
                  <a:solidFill>
                    <a:srgbClr val="4E38FD"/>
                  </a:solidFill>
                  <a:latin typeface="Roboto Mono Regular Bold"/>
                </a:rPr>
                <a:t>Алгебраическая сумма зарядов – величина постоянная: </a:t>
              </a:r>
            </a:p>
            <a:p>
              <a:pPr>
                <a:lnSpc>
                  <a:spcPts val="5880"/>
                </a:lnSpc>
                <a:spcBef>
                  <a:spcPct val="0"/>
                </a:spcBef>
              </a:pPr>
              <a:r>
                <a:rPr lang="en-US" sz="4200" spc="-42">
                  <a:solidFill>
                    <a:srgbClr val="4E38FD"/>
                  </a:solidFill>
                  <a:latin typeface="Roboto Mono Regular Bold"/>
                </a:rPr>
                <a:t>q1 + q2 + … + qn = const</a:t>
              </a:r>
            </a:p>
            <a:p>
              <a:pPr>
                <a:lnSpc>
                  <a:spcPts val="3500"/>
                </a:lnSpc>
                <a:spcBef>
                  <a:spcPct val="0"/>
                </a:spcBef>
              </a:pPr>
              <a:r>
                <a:rPr lang="en-US" sz="2500" spc="-25">
                  <a:solidFill>
                    <a:srgbClr val="4E38FD"/>
                  </a:solidFill>
                  <a:latin typeface="Roboto Mono Regular"/>
                </a:rPr>
                <a:t>.</a:t>
              </a:r>
            </a:p>
          </p:txBody>
        </p:sp>
      </p:grpSp>
      <p:sp>
        <p:nvSpPr>
          <p:cNvPr name="TextBox 9" id="9"/>
          <p:cNvSpPr txBox="true"/>
          <p:nvPr/>
        </p:nvSpPr>
        <p:spPr>
          <a:xfrm rot="0">
            <a:off x="8572500" y="504894"/>
            <a:ext cx="8286750" cy="1653540"/>
          </a:xfrm>
          <a:prstGeom prst="rect">
            <a:avLst/>
          </a:prstGeom>
        </p:spPr>
        <p:txBody>
          <a:bodyPr anchor="t" rtlCol="false" tIns="0" lIns="0" bIns="0" rIns="0">
            <a:spAutoFit/>
          </a:bodyPr>
          <a:lstStyle/>
          <a:p>
            <a:pPr>
              <a:lnSpc>
                <a:spcPts val="3359"/>
              </a:lnSpc>
              <a:spcBef>
                <a:spcPct val="0"/>
              </a:spcBef>
            </a:pPr>
            <a:r>
              <a:rPr lang="en-US" sz="2400">
                <a:solidFill>
                  <a:srgbClr val="4E38FD"/>
                </a:solidFill>
                <a:latin typeface="Open Sans"/>
              </a:rPr>
              <a:t>Закон сохранения электрического заряда утверждает, что в замкнутой системе тел не могут наблюдаться процессы рождения или исчезновения зарядов только одного знака.</a:t>
            </a:r>
          </a:p>
        </p:txBody>
      </p:sp>
      <p:sp>
        <p:nvSpPr>
          <p:cNvPr name="TextBox 10" id="10"/>
          <p:cNvSpPr txBox="true"/>
          <p:nvPr/>
        </p:nvSpPr>
        <p:spPr>
          <a:xfrm rot="0">
            <a:off x="12225898" y="3021315"/>
            <a:ext cx="1774924" cy="1091565"/>
          </a:xfrm>
          <a:prstGeom prst="rect">
            <a:avLst/>
          </a:prstGeom>
        </p:spPr>
        <p:txBody>
          <a:bodyPr anchor="t" rtlCol="false" tIns="0" lIns="0" bIns="0" rIns="0">
            <a:spAutoFit/>
          </a:bodyPr>
          <a:lstStyle/>
          <a:p>
            <a:pPr algn="ctr">
              <a:lnSpc>
                <a:spcPts val="4409"/>
              </a:lnSpc>
              <a:spcBef>
                <a:spcPct val="0"/>
              </a:spcBef>
            </a:pPr>
            <a:r>
              <a:rPr lang="en-US" sz="3150">
                <a:solidFill>
                  <a:srgbClr val="4E38FD"/>
                </a:solidFill>
                <a:latin typeface="Open Sans Extra Bold"/>
              </a:rPr>
              <a:t>пример:</a:t>
            </a:r>
          </a:p>
          <a:p>
            <a:pPr algn="ctr">
              <a:lnSpc>
                <a:spcPts val="4409"/>
              </a:lnSpc>
              <a:spcBef>
                <a:spcPct val="0"/>
              </a:spcBef>
            </a:pPr>
            <a:r>
              <a:rPr lang="en-US" sz="3150">
                <a:solidFill>
                  <a:srgbClr val="4E38FD"/>
                </a:solidFill>
                <a:latin typeface="Open Sans Extra Bold"/>
              </a:rPr>
              <a:t>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675034" cy="1623198"/>
            <a:chOff x="0" y="0"/>
            <a:chExt cx="2233379" cy="2164264"/>
          </a:xfrm>
        </p:grpSpPr>
        <p:sp>
          <p:nvSpPr>
            <p:cNvPr name="AutoShape 3" id="3"/>
            <p:cNvSpPr/>
            <p:nvPr/>
          </p:nvSpPr>
          <p:spPr>
            <a:xfrm rot="0">
              <a:off x="0" y="0"/>
              <a:ext cx="2233379" cy="2164264"/>
            </a:xfrm>
            <a:prstGeom prst="rect">
              <a:avLst/>
            </a:prstGeom>
            <a:solidFill>
              <a:srgbClr val="FFFB80"/>
            </a:solidFill>
          </p:spPr>
        </p:sp>
        <p:sp>
          <p:nvSpPr>
            <p:cNvPr name="TextBox 4" id="4"/>
            <p:cNvSpPr txBox="true"/>
            <p:nvPr/>
          </p:nvSpPr>
          <p:spPr>
            <a:xfrm rot="0">
              <a:off x="614952" y="720414"/>
              <a:ext cx="1003474" cy="666286"/>
            </a:xfrm>
            <a:prstGeom prst="rect">
              <a:avLst/>
            </a:prstGeom>
          </p:spPr>
          <p:txBody>
            <a:bodyPr anchor="t" rtlCol="false" tIns="0" lIns="0" bIns="0" rIns="0">
              <a:spAutoFit/>
            </a:bodyPr>
            <a:lstStyle/>
            <a:p>
              <a:pPr algn="ctr">
                <a:lnSpc>
                  <a:spcPts val="4200"/>
                </a:lnSpc>
                <a:spcBef>
                  <a:spcPct val="0"/>
                </a:spcBef>
              </a:pPr>
              <a:r>
                <a:rPr lang="en-US" sz="3000" spc="-30">
                  <a:solidFill>
                    <a:srgbClr val="4E38FD"/>
                  </a:solidFill>
                  <a:latin typeface="Roboto Mono Regular Bold"/>
                </a:rPr>
                <a:t>07</a:t>
              </a:r>
            </a:p>
          </p:txBody>
        </p:sp>
      </p:grpSp>
      <p:grpSp>
        <p:nvGrpSpPr>
          <p:cNvPr name="Group 5" id="5"/>
          <p:cNvGrpSpPr/>
          <p:nvPr/>
        </p:nvGrpSpPr>
        <p:grpSpPr>
          <a:xfrm rot="0">
            <a:off x="4321274" y="730620"/>
            <a:ext cx="5687746" cy="8825760"/>
            <a:chOff x="0" y="0"/>
            <a:chExt cx="7583662" cy="11767680"/>
          </a:xfrm>
        </p:grpSpPr>
        <p:sp>
          <p:nvSpPr>
            <p:cNvPr name="TextBox 6" id="6"/>
            <p:cNvSpPr txBox="true"/>
            <p:nvPr/>
          </p:nvSpPr>
          <p:spPr>
            <a:xfrm rot="0">
              <a:off x="0" y="66675"/>
              <a:ext cx="7583662" cy="1451854"/>
            </a:xfrm>
            <a:prstGeom prst="rect">
              <a:avLst/>
            </a:prstGeom>
          </p:spPr>
          <p:txBody>
            <a:bodyPr anchor="t" rtlCol="false" tIns="0" lIns="0" bIns="0" rIns="0">
              <a:spAutoFit/>
            </a:bodyPr>
            <a:lstStyle/>
            <a:p>
              <a:pPr>
                <a:lnSpc>
                  <a:spcPts val="8319"/>
                </a:lnSpc>
              </a:pPr>
              <a:r>
                <a:rPr lang="en-US" sz="7563" u="sng">
                  <a:solidFill>
                    <a:srgbClr val="4E38FD"/>
                  </a:solidFill>
                  <a:latin typeface="Muli Black"/>
                </a:rPr>
                <a:t>история</a:t>
              </a:r>
            </a:p>
          </p:txBody>
        </p:sp>
        <p:sp>
          <p:nvSpPr>
            <p:cNvPr name="TextBox 7" id="7"/>
            <p:cNvSpPr txBox="true"/>
            <p:nvPr/>
          </p:nvSpPr>
          <p:spPr>
            <a:xfrm rot="0">
              <a:off x="0" y="2346857"/>
              <a:ext cx="7583662" cy="9420823"/>
            </a:xfrm>
            <a:prstGeom prst="rect">
              <a:avLst/>
            </a:prstGeom>
          </p:spPr>
          <p:txBody>
            <a:bodyPr anchor="t" rtlCol="false" tIns="0" lIns="0" bIns="0" rIns="0">
              <a:spAutoFit/>
            </a:bodyPr>
            <a:lstStyle/>
            <a:p>
              <a:pPr>
                <a:lnSpc>
                  <a:spcPts val="3308"/>
                </a:lnSpc>
              </a:pPr>
              <a:r>
                <a:rPr lang="en-US" sz="2363" spc="-23">
                  <a:solidFill>
                    <a:srgbClr val="4E38FD"/>
                  </a:solidFill>
                  <a:latin typeface="Roboto Mono Regular"/>
                </a:rPr>
                <a:t>На существование электрических зарядов обращали внимание мыслители ещё до нашей эры. Однако они не способны были объяснить их природу и, тем более, описать взаимодействие.Прошло много веков до того момента, когда учёные вплотную занялись изучением электрических явлений, что и привело их к открытиям в данной области.</a:t>
              </a:r>
            </a:p>
            <a:p>
              <a:pPr>
                <a:lnSpc>
                  <a:spcPts val="3308"/>
                </a:lnSpc>
                <a:spcBef>
                  <a:spcPct val="0"/>
                </a:spcBef>
              </a:pPr>
              <a:r>
                <a:rPr lang="en-US" sz="2363" spc="-23">
                  <a:solidFill>
                    <a:srgbClr val="4E38FD"/>
                  </a:solidFill>
                  <a:latin typeface="Roboto Mono Regular"/>
                </a:rPr>
                <a:t> В частности Уильям Гильберт ещё в XVI веке, не понимая природы электричества, называл наэлектризованными тела, которые притягивали другие вещества.</a:t>
              </a:r>
            </a:p>
          </p:txBody>
        </p:sp>
      </p:grpSp>
      <p:sp>
        <p:nvSpPr>
          <p:cNvPr name="TextBox 8" id="8"/>
          <p:cNvSpPr txBox="true"/>
          <p:nvPr/>
        </p:nvSpPr>
        <p:spPr>
          <a:xfrm rot="0">
            <a:off x="10783860" y="2732004"/>
            <a:ext cx="7140282" cy="6054028"/>
          </a:xfrm>
          <a:prstGeom prst="rect">
            <a:avLst/>
          </a:prstGeom>
        </p:spPr>
        <p:txBody>
          <a:bodyPr anchor="t" rtlCol="false" tIns="0" lIns="0" bIns="0" rIns="0">
            <a:spAutoFit/>
          </a:bodyPr>
          <a:lstStyle/>
          <a:p>
            <a:pPr>
              <a:lnSpc>
                <a:spcPts val="3436"/>
              </a:lnSpc>
              <a:spcBef>
                <a:spcPct val="0"/>
              </a:spcBef>
            </a:pPr>
            <a:r>
              <a:rPr lang="en-US" sz="2454">
                <a:solidFill>
                  <a:srgbClr val="4E38FD"/>
                </a:solidFill>
                <a:latin typeface="Open Sans Light Bold"/>
              </a:rPr>
              <a:t>Несмотря на то, что исследователи понимали факт распределения зарядов, они не смогли объяснить природу явления. Вплотную приблизился к пониманию элементарных частиц как носителей зарядов учёный-физик </a:t>
            </a:r>
          </a:p>
          <a:p>
            <a:pPr>
              <a:lnSpc>
                <a:spcPts val="3436"/>
              </a:lnSpc>
              <a:spcBef>
                <a:spcPct val="0"/>
              </a:spcBef>
            </a:pPr>
            <a:r>
              <a:rPr lang="en-US" sz="2454">
                <a:solidFill>
                  <a:srgbClr val="4E38FD"/>
                </a:solidFill>
                <a:latin typeface="Open Sans Light Bold"/>
              </a:rPr>
              <a:t>Ш. Кулон. </a:t>
            </a:r>
          </a:p>
          <a:p>
            <a:pPr>
              <a:lnSpc>
                <a:spcPts val="3436"/>
              </a:lnSpc>
              <a:spcBef>
                <a:spcPct val="0"/>
              </a:spcBef>
            </a:pPr>
            <a:r>
              <a:rPr lang="en-US" sz="2454">
                <a:solidFill>
                  <a:srgbClr val="4E38FD"/>
                </a:solidFill>
                <a:latin typeface="Open Sans Light Bold"/>
              </a:rPr>
              <a:t>Придуманный им термин «точечный заряд» помог учёному понять взаимодействие элементарных частиц, что привело его к открытию закона.На основании своего открытия, физик уже мог объяснить причину взаимодействия точечных заряженных тел</a:t>
            </a:r>
          </a:p>
        </p:txBody>
      </p:sp>
      <p:pic>
        <p:nvPicPr>
          <p:cNvPr name="Picture 9" id="9"/>
          <p:cNvPicPr>
            <a:picLocks noChangeAspect="true"/>
          </p:cNvPicPr>
          <p:nvPr/>
        </p:nvPicPr>
        <p:blipFill>
          <a:blip r:embed="rId2"/>
          <a:srcRect l="0" t="0" r="0" b="0"/>
          <a:stretch>
            <a:fillRect/>
          </a:stretch>
        </p:blipFill>
        <p:spPr>
          <a:xfrm flipH="false" flipV="false" rot="0">
            <a:off x="0" y="2383992"/>
            <a:ext cx="3941679" cy="6365812"/>
          </a:xfrm>
          <a:prstGeom prst="rect">
            <a:avLst/>
          </a:prstGeom>
        </p:spPr>
      </p:pic>
      <p:sp>
        <p:nvSpPr>
          <p:cNvPr name="TextBox 10" id="10"/>
          <p:cNvSpPr txBox="true"/>
          <p:nvPr/>
        </p:nvSpPr>
        <p:spPr>
          <a:xfrm rot="0">
            <a:off x="9428277" y="274320"/>
            <a:ext cx="8230195" cy="1470660"/>
          </a:xfrm>
          <a:prstGeom prst="rect">
            <a:avLst/>
          </a:prstGeom>
        </p:spPr>
        <p:txBody>
          <a:bodyPr anchor="t" rtlCol="false" tIns="0" lIns="0" bIns="0" rIns="0">
            <a:spAutoFit/>
          </a:bodyPr>
          <a:lstStyle/>
          <a:p>
            <a:pPr>
              <a:lnSpc>
                <a:spcPts val="2940"/>
              </a:lnSpc>
              <a:spcBef>
                <a:spcPct val="0"/>
              </a:spcBef>
            </a:pPr>
            <a:r>
              <a:rPr lang="en-US" sz="2100">
                <a:solidFill>
                  <a:srgbClr val="4E38FD"/>
                </a:solidFill>
                <a:latin typeface="Open Sans Bold"/>
              </a:rPr>
              <a:t>- </a:t>
            </a:r>
            <a:r>
              <a:rPr lang="en-US" sz="2100">
                <a:solidFill>
                  <a:srgbClr val="4E38FD"/>
                </a:solidFill>
                <a:latin typeface="Open Sans Bold"/>
              </a:rPr>
              <a:t>закон сохранения заряда открыт</a:t>
            </a:r>
          </a:p>
          <a:p>
            <a:pPr>
              <a:lnSpc>
                <a:spcPts val="2940"/>
              </a:lnSpc>
              <a:spcBef>
                <a:spcPct val="0"/>
              </a:spcBef>
            </a:pPr>
            <a:r>
              <a:rPr lang="en-US" sz="2100">
                <a:solidFill>
                  <a:srgbClr val="4E38FD"/>
                </a:solidFill>
                <a:latin typeface="Open Sans Bold"/>
              </a:rPr>
              <a:t> в 1747 г. Б. Франклино</a:t>
            </a:r>
            <a:r>
              <a:rPr lang="en-US" sz="2100">
                <a:solidFill>
                  <a:srgbClr val="4E38FD"/>
                </a:solidFill>
                <a:latin typeface="Open Sans"/>
              </a:rPr>
              <a:t>м</a:t>
            </a:r>
          </a:p>
          <a:p>
            <a:pPr>
              <a:lnSpc>
                <a:spcPts val="2940"/>
              </a:lnSpc>
              <a:spcBef>
                <a:spcPct val="0"/>
              </a:spcBef>
            </a:pPr>
            <a:r>
              <a:rPr lang="en-US" sz="2100">
                <a:solidFill>
                  <a:srgbClr val="4E38FD"/>
                </a:solidFill>
                <a:latin typeface="Open Sans Bold"/>
              </a:rPr>
              <a:t>-Понятие о положительном и отрицательном заряде ввёл</a:t>
            </a:r>
          </a:p>
          <a:p>
            <a:pPr>
              <a:lnSpc>
                <a:spcPts val="2940"/>
              </a:lnSpc>
              <a:spcBef>
                <a:spcPct val="0"/>
              </a:spcBef>
            </a:pPr>
            <a:r>
              <a:rPr lang="en-US" sz="2100">
                <a:solidFill>
                  <a:srgbClr val="4E38FD"/>
                </a:solidFill>
                <a:latin typeface="Open Sans Bold"/>
              </a:rPr>
              <a:t> Бенджамин Франклин.</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DAD1gK30b3k</dc:identifier>
  <dcterms:modified xsi:type="dcterms:W3CDTF">2011-08-01T06:04:30Z</dcterms:modified>
  <cp:revision>1</cp:revision>
  <dc:title>Электрический заряд</dc:title>
</cp:coreProperties>
</file>