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lear Sans Regular Bold" panose="020B0604020202020204" charset="0"/>
      <p:regular r:id="rId11"/>
    </p:embeddedFont>
    <p:embeddedFont>
      <p:font typeface="Arimo" panose="020B0604020202020204" pitchFamily="34" charset="0"/>
      <p:regular r:id="rId12"/>
      <p:bold r:id="rId13"/>
      <p:italic r:id="rId14"/>
      <p:boldItalic r:id="rId15"/>
    </p:embeddedFont>
    <p:embeddedFont>
      <p:font typeface="Clear Sans Regular" panose="020B0604020202020204" charset="0"/>
      <p:regular r:id="rId16"/>
    </p:embeddedFont>
    <p:embeddedFont>
      <p:font typeface="Arimo Bold" panose="020B0704020202020204" pitchFamily="34" charset="0"/>
      <p:bold r:id="rId17"/>
    </p:embeddedFont>
    <p:embeddedFont>
      <p:font typeface="Archivo Black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 Bold" panose="020B0604020202020204" charset="0"/>
      <p:regular r:id="rId23"/>
    </p:embeddedFont>
    <p:embeddedFont>
      <p:font typeface="Open Sans" panose="020B0604020202020204" charset="0"/>
      <p:regular r:id="rId24"/>
    </p:embeddedFont>
    <p:embeddedFont>
      <p:font typeface="Open Sans Extra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C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4466" y="1028700"/>
            <a:ext cx="854834" cy="359713"/>
            <a:chOff x="0" y="0"/>
            <a:chExt cx="1139779" cy="479617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79617" cy="479617"/>
              <a:chOff x="1371600" y="6705600"/>
              <a:chExt cx="10972800" cy="1097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660162" y="0"/>
              <a:ext cx="479617" cy="479617"/>
              <a:chOff x="1371600" y="6705600"/>
              <a:chExt cx="10972800" cy="1097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>
                  <a:alpha val="49803"/>
                </a:srgbClr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16602" b="16602"/>
          <a:stretch>
            <a:fillRect/>
          </a:stretch>
        </p:blipFill>
        <p:spPr>
          <a:xfrm>
            <a:off x="2950820" y="2205134"/>
            <a:ext cx="15291687" cy="68051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976492"/>
            <a:ext cx="11500537" cy="264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71"/>
              </a:lnSpc>
            </a:pPr>
            <a:r>
              <a:rPr lang="en-US" sz="10171">
                <a:solidFill>
                  <a:srgbClr val="FFFFFF"/>
                </a:solidFill>
                <a:latin typeface="Archivo Black Bold"/>
              </a:rPr>
              <a:t>МЕХАНИЧЕСКОЕ   ДВИЖЕНИЕ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-675439" y="6155175"/>
            <a:ext cx="3351128" cy="48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 spc="-42">
                <a:solidFill>
                  <a:srgbClr val="FFFFFF"/>
                </a:solidFill>
                <a:latin typeface="Clear Sans Regular"/>
              </a:rPr>
              <a:t>МЕТОДИСТ.САЙТ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84420" y="9163050"/>
            <a:ext cx="492472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FFFFFF"/>
                </a:solidFill>
                <a:latin typeface="Open Sans"/>
              </a:rPr>
              <a:t>8 класс. физика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C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46291" y="1334956"/>
            <a:ext cx="2302550" cy="2139890"/>
          </a:xfrm>
          <a:prstGeom prst="rect">
            <a:avLst/>
          </a:prstGeom>
          <a:solidFill>
            <a:srgbClr val="66D2D2"/>
          </a:solidFill>
        </p:spPr>
      </p:sp>
      <p:sp>
        <p:nvSpPr>
          <p:cNvPr id="3" name="AutoShape 3"/>
          <p:cNvSpPr/>
          <p:nvPr/>
        </p:nvSpPr>
        <p:spPr>
          <a:xfrm>
            <a:off x="1646291" y="4176670"/>
            <a:ext cx="2302550" cy="2139890"/>
          </a:xfrm>
          <a:prstGeom prst="rect">
            <a:avLst/>
          </a:prstGeom>
          <a:solidFill>
            <a:srgbClr val="66D2D2"/>
          </a:solidFill>
        </p:spPr>
      </p:sp>
      <p:sp>
        <p:nvSpPr>
          <p:cNvPr id="4" name="AutoShape 4"/>
          <p:cNvSpPr/>
          <p:nvPr/>
        </p:nvSpPr>
        <p:spPr>
          <a:xfrm>
            <a:off x="1646291" y="7018384"/>
            <a:ext cx="2302550" cy="2139890"/>
          </a:xfrm>
          <a:prstGeom prst="rect">
            <a:avLst/>
          </a:prstGeom>
          <a:solidFill>
            <a:srgbClr val="66D2D2"/>
          </a:solidFill>
        </p:spPr>
      </p:sp>
      <p:grpSp>
        <p:nvGrpSpPr>
          <p:cNvPr id="5" name="Group 5"/>
          <p:cNvGrpSpPr/>
          <p:nvPr/>
        </p:nvGrpSpPr>
        <p:grpSpPr>
          <a:xfrm>
            <a:off x="16831883" y="9656938"/>
            <a:ext cx="854834" cy="359713"/>
            <a:chOff x="0" y="0"/>
            <a:chExt cx="1139779" cy="479617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479617" cy="479617"/>
              <a:chOff x="1371600" y="6705600"/>
              <a:chExt cx="10972800" cy="1097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660162" y="0"/>
              <a:ext cx="479617" cy="479617"/>
              <a:chOff x="1371600" y="6705600"/>
              <a:chExt cx="10972800" cy="1097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>
                  <a:alpha val="49803"/>
                </a:srgbClr>
              </a:solidFill>
            </p:spPr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79744"/>
            <a:ext cx="2126760" cy="5104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921459"/>
            <a:ext cx="2126760" cy="5104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6763173"/>
            <a:ext cx="2126760" cy="5104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09437" y="5368814"/>
            <a:ext cx="7377280" cy="491818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1095417" y="904282"/>
            <a:ext cx="6591300" cy="4100805"/>
            <a:chOff x="0" y="0"/>
            <a:chExt cx="8788400" cy="546774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85725"/>
              <a:ext cx="8788400" cy="1584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99"/>
                </a:lnSpc>
              </a:pPr>
              <a:r>
                <a:rPr lang="en-US" sz="4499">
                  <a:solidFill>
                    <a:srgbClr val="FFFFFF"/>
                  </a:solidFill>
                  <a:latin typeface="Archivo Black Bold"/>
                </a:rPr>
                <a:t>МЕХАНИЧЕСКОЕ ДВИЖЕНИЕ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131335"/>
              <a:ext cx="8788400" cy="333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-53">
                  <a:solidFill>
                    <a:srgbClr val="FFFFFF"/>
                  </a:solidFill>
                  <a:latin typeface="Clear Sans Regular Bold"/>
                </a:rPr>
                <a:t>это изменение положения тела или его частей относительно других тел с течением времени</a:t>
              </a:r>
              <a:r>
                <a:rPr lang="en-US" sz="3600" spc="-53">
                  <a:solidFill>
                    <a:srgbClr val="FFFFFF"/>
                  </a:solidFill>
                  <a:latin typeface="Clear Sans Regular"/>
                </a:rPr>
                <a:t>.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24807" y="2090625"/>
            <a:ext cx="1745518" cy="73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>
                <a:solidFill>
                  <a:srgbClr val="FFFFFF"/>
                </a:solidFill>
                <a:latin typeface="Archivo Black Bold"/>
              </a:rPr>
              <a:t>1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656005" y="4474752"/>
            <a:ext cx="3543300" cy="1543726"/>
            <a:chOff x="0" y="0"/>
            <a:chExt cx="4724400" cy="205830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47625"/>
              <a:ext cx="4724400" cy="1255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3500">
                  <a:solidFill>
                    <a:srgbClr val="FFFFFF"/>
                  </a:solidFill>
                  <a:latin typeface="Archivo Black Bold"/>
                </a:rPr>
                <a:t>СИСТЕМА КООРДИНАТ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496231"/>
              <a:ext cx="4724400" cy="562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39">
                  <a:solidFill>
                    <a:srgbClr val="FFFFFF"/>
                  </a:solidFill>
                  <a:latin typeface="Clear Sans Regular"/>
                </a:rPr>
                <a:t>1-2-3  мерная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656005" y="977049"/>
            <a:ext cx="3543300" cy="2017602"/>
            <a:chOff x="0" y="0"/>
            <a:chExt cx="4724400" cy="269013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57150"/>
              <a:ext cx="4724400" cy="653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3499">
                  <a:solidFill>
                    <a:srgbClr val="FFFFFF"/>
                  </a:solidFill>
                  <a:latin typeface="Archivo Black Bold"/>
                </a:rPr>
                <a:t>ТЕЛО ОТСЧЕТА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904020"/>
              <a:ext cx="4724400" cy="1786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spc="-38">
                  <a:solidFill>
                    <a:srgbClr val="FFFFFF"/>
                  </a:solidFill>
                  <a:latin typeface="Clear Sans Regular"/>
                </a:rPr>
                <a:t>тело,относительно которого описывается движение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853836" y="7094387"/>
            <a:ext cx="3543300" cy="1987884"/>
            <a:chOff x="0" y="0"/>
            <a:chExt cx="4724400" cy="2650512"/>
          </a:xfrm>
        </p:grpSpPr>
        <p:sp>
          <p:nvSpPr>
            <p:cNvPr id="25" name="TextBox 25"/>
            <p:cNvSpPr txBox="1"/>
            <p:nvPr/>
          </p:nvSpPr>
          <p:spPr>
            <a:xfrm>
              <a:off x="0" y="57150"/>
              <a:ext cx="4724400" cy="1838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3499">
                  <a:solidFill>
                    <a:srgbClr val="FFFFFF"/>
                  </a:solidFill>
                  <a:latin typeface="Archivo Black Bold"/>
                </a:rPr>
                <a:t>ПРИБОР ДЛЯ СЧЕТА ВРЕМЕНИ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088442"/>
              <a:ext cx="4724400" cy="562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spc="-38">
                  <a:solidFill>
                    <a:srgbClr val="FFFFFF"/>
                  </a:solidFill>
                  <a:latin typeface="Clear Sans Regular"/>
                </a:rPr>
                <a:t>часы,время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924807" y="4932340"/>
            <a:ext cx="1745518" cy="73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>
                <a:solidFill>
                  <a:srgbClr val="FFFFFF"/>
                </a:solidFill>
                <a:latin typeface="Archivo Black Bold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24807" y="7774054"/>
            <a:ext cx="1745518" cy="73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>
                <a:solidFill>
                  <a:srgbClr val="FFFFFF"/>
                </a:solidFill>
                <a:latin typeface="Archivo Black Bold"/>
              </a:rPr>
              <a:t>3</a:t>
            </a:r>
          </a:p>
        </p:txBody>
      </p:sp>
      <p:sp>
        <p:nvSpPr>
          <p:cNvPr id="29" name="TextBox 29"/>
          <p:cNvSpPr txBox="1"/>
          <p:nvPr/>
        </p:nvSpPr>
        <p:spPr>
          <a:xfrm rot="-5400000">
            <a:off x="-1756486" y="4130374"/>
            <a:ext cx="5652939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999">
                <a:solidFill>
                  <a:srgbClr val="FFFFFF"/>
                </a:solidFill>
                <a:latin typeface="Open Sans Bold"/>
              </a:rPr>
              <a:t>система отсчет</a:t>
            </a:r>
            <a:r>
              <a:rPr lang="en-US" sz="4999">
                <a:solidFill>
                  <a:srgbClr val="FFFFFF"/>
                </a:solidFill>
                <a:latin typeface="Open Sans"/>
              </a:rPr>
              <a:t>а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endParaRPr lang="en-US" sz="4999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801054" y="280552"/>
            <a:ext cx="1079650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Open Sans Bold"/>
              </a:rPr>
              <a:t>Для  определения положения тела в пространстве используют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C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186" y="484050"/>
            <a:ext cx="9903678" cy="9410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Для определения положения тела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в пространстве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используют системы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координат, связанные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с телом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отсчёта.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endParaRPr lang="en-US" sz="2917">
              <a:solidFill>
                <a:srgbClr val="FFFFFF"/>
              </a:solidFill>
              <a:latin typeface="Open Sans Extra Bold"/>
            </a:endParaRP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•Одномерная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система координат…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endParaRPr lang="en-US" sz="2917">
              <a:solidFill>
                <a:srgbClr val="FFFFFF"/>
              </a:solidFill>
              <a:latin typeface="Open Sans Extra Bold"/>
            </a:endParaRP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•Двухмерная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система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координат…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endParaRPr lang="en-US" sz="2917">
              <a:solidFill>
                <a:srgbClr val="FFFFFF"/>
              </a:solidFill>
              <a:latin typeface="Open Sans Extra Bold"/>
            </a:endParaRP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•Трехмерная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система</a:t>
            </a:r>
          </a:p>
          <a:p>
            <a:pPr>
              <a:lnSpc>
                <a:spcPts val="4084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Open Sans Extra Bold"/>
              </a:rPr>
              <a:t>координат…</a:t>
            </a:r>
          </a:p>
          <a:p>
            <a:pPr>
              <a:lnSpc>
                <a:spcPts val="6126"/>
              </a:lnSpc>
              <a:spcBef>
                <a:spcPct val="0"/>
              </a:spcBef>
            </a:pPr>
            <a:r>
              <a:rPr lang="en-US" sz="4376">
                <a:solidFill>
                  <a:srgbClr val="FFFFFF"/>
                </a:solidFill>
                <a:latin typeface="Open Sans Extra Bold"/>
              </a:rPr>
              <a:t>•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6566"/>
          <a:stretch>
            <a:fillRect/>
          </a:stretch>
        </p:blipFill>
        <p:spPr>
          <a:xfrm>
            <a:off x="7753140" y="2186349"/>
            <a:ext cx="10534860" cy="6592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30399" y="1028700"/>
            <a:ext cx="1800201" cy="18002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00068" y="7539835"/>
            <a:ext cx="1718465" cy="17184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84734" y="7539835"/>
            <a:ext cx="1718465" cy="1718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C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56023" y="1283911"/>
            <a:ext cx="10303277" cy="7974389"/>
          </a:xfrm>
          <a:prstGeom prst="rect">
            <a:avLst/>
          </a:prstGeom>
          <a:solidFill>
            <a:srgbClr val="66D2D2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24947" y="6646088"/>
            <a:ext cx="2126760" cy="51042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9258300"/>
            <a:ext cx="854834" cy="359713"/>
            <a:chOff x="0" y="0"/>
            <a:chExt cx="1139779" cy="479617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479617" cy="479617"/>
              <a:chOff x="1371600" y="6705600"/>
              <a:chExt cx="10972800" cy="1097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660162" y="0"/>
              <a:ext cx="479617" cy="479617"/>
              <a:chOff x="1371600" y="6705600"/>
              <a:chExt cx="10972800" cy="1097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>
                  <a:alpha val="49803"/>
                </a:srgbClr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1028700" y="1071563"/>
            <a:ext cx="4849118" cy="7464306"/>
            <a:chOff x="0" y="57150"/>
            <a:chExt cx="6465491" cy="995240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7150"/>
              <a:ext cx="6465491" cy="783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4200">
                  <a:solidFill>
                    <a:srgbClr val="FFFFFF"/>
                  </a:solidFill>
                  <a:latin typeface="Archivo Black"/>
                </a:rPr>
                <a:t>ПЕРЕМЕЩЕНИЕ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75687"/>
              <a:ext cx="6465491" cy="8833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dirty="0"/>
            </a:p>
            <a:p>
              <a:pPr>
                <a:lnSpc>
                  <a:spcPts val="4480"/>
                </a:lnSpc>
              </a:pPr>
              <a:r>
                <a:rPr lang="en-US" sz="3200" spc="-48" dirty="0">
                  <a:solidFill>
                    <a:srgbClr val="FFFFFF"/>
                  </a:solidFill>
                  <a:latin typeface="Arimo Bold"/>
                </a:rPr>
                <a:t>—</a:t>
              </a:r>
            </a:p>
            <a:p>
              <a:pPr>
                <a:lnSpc>
                  <a:spcPts val="4480"/>
                </a:lnSpc>
              </a:pPr>
              <a:r>
                <a:rPr lang="en-US" sz="3200" spc="-48" dirty="0" err="1">
                  <a:solidFill>
                    <a:srgbClr val="FFFFFF"/>
                  </a:solidFill>
                  <a:latin typeface="Arimo Bold"/>
                </a:rPr>
                <a:t>направленный</a:t>
              </a:r>
              <a:r>
                <a:rPr lang="en-US" sz="3200" spc="-48" dirty="0">
                  <a:solidFill>
                    <a:srgbClr val="FFFFFF"/>
                  </a:solidFill>
                  <a:latin typeface="Arimo Bold"/>
                </a:rPr>
                <a:t> </a:t>
              </a:r>
              <a:r>
                <a:rPr lang="en-US" sz="3200" spc="-48" dirty="0" err="1">
                  <a:solidFill>
                    <a:srgbClr val="FFFFFF"/>
                  </a:solidFill>
                  <a:latin typeface="Arimo Bold"/>
                </a:rPr>
                <a:t>отрезок</a:t>
              </a:r>
              <a:r>
                <a:rPr lang="en-US" sz="3200" spc="-48" dirty="0">
                  <a:solidFill>
                    <a:srgbClr val="FFFFFF"/>
                  </a:solidFill>
                  <a:latin typeface="Arimo Bold"/>
                </a:rPr>
                <a:t>, </a:t>
              </a:r>
              <a:r>
                <a:rPr lang="en-US" sz="3200" spc="-48" dirty="0" err="1">
                  <a:solidFill>
                    <a:srgbClr val="FFFFFF"/>
                  </a:solidFill>
                  <a:latin typeface="Arimo Bold"/>
                </a:rPr>
                <a:t>соединяющий</a:t>
              </a:r>
              <a:endParaRPr lang="en-US" sz="3200" spc="-48" dirty="0">
                <a:solidFill>
                  <a:srgbClr val="FFFFFF"/>
                </a:solidFill>
                <a:latin typeface="Arimo Bold"/>
              </a:endParaRPr>
            </a:p>
            <a:p>
              <a:pPr>
                <a:lnSpc>
                  <a:spcPts val="4480"/>
                </a:lnSpc>
              </a:pPr>
              <a:r>
                <a:rPr lang="en-US" sz="3200" spc="-48" dirty="0" err="1">
                  <a:solidFill>
                    <a:srgbClr val="FFFFFF"/>
                  </a:solidFill>
                  <a:latin typeface="Arimo Bold"/>
                </a:rPr>
                <a:t>начальное</a:t>
              </a:r>
              <a:r>
                <a:rPr lang="en-US" sz="3200" spc="-48" dirty="0">
                  <a:solidFill>
                    <a:srgbClr val="FFFFFF"/>
                  </a:solidFill>
                  <a:latin typeface="Arimo Bold"/>
                </a:rPr>
                <a:t> и</a:t>
              </a:r>
            </a:p>
            <a:p>
              <a:pPr>
                <a:lnSpc>
                  <a:spcPts val="4480"/>
                </a:lnSpc>
              </a:pPr>
              <a:r>
                <a:rPr lang="en-US" sz="3200" spc="-48" dirty="0" err="1">
                  <a:solidFill>
                    <a:srgbClr val="FFFFFF"/>
                  </a:solidFill>
                  <a:latin typeface="Arimo Bold"/>
                </a:rPr>
                <a:t>конечное</a:t>
              </a:r>
              <a:r>
                <a:rPr lang="en-US" sz="3200" spc="-48" dirty="0">
                  <a:solidFill>
                    <a:srgbClr val="FFFFFF"/>
                  </a:solidFill>
                  <a:latin typeface="Arimo Bold"/>
                </a:rPr>
                <a:t> </a:t>
              </a:r>
              <a:r>
                <a:rPr lang="en-US" sz="3200" spc="-48" dirty="0" err="1">
                  <a:solidFill>
                    <a:srgbClr val="FFFFFF"/>
                  </a:solidFill>
                  <a:latin typeface="Arimo Bold"/>
                </a:rPr>
                <a:t>положения</a:t>
              </a:r>
              <a:r>
                <a:rPr lang="en-US" sz="3200" spc="-48" dirty="0">
                  <a:solidFill>
                    <a:srgbClr val="FFFFFF"/>
                  </a:solidFill>
                  <a:latin typeface="Arimo Bold"/>
                </a:rPr>
                <a:t> </a:t>
              </a:r>
              <a:r>
                <a:rPr lang="en-US" sz="3200" spc="-48" dirty="0" err="1">
                  <a:solidFill>
                    <a:srgbClr val="FFFFFF"/>
                  </a:solidFill>
                  <a:latin typeface="Arimo Bold"/>
                </a:rPr>
                <a:t>тела</a:t>
              </a:r>
              <a:r>
                <a:rPr lang="en-US" sz="3200" spc="-48" dirty="0">
                  <a:solidFill>
                    <a:srgbClr val="FFFFFF"/>
                  </a:solidFill>
                  <a:latin typeface="Arimo Bold"/>
                </a:rPr>
                <a:t>.</a:t>
              </a:r>
            </a:p>
            <a:p>
              <a:pPr>
                <a:lnSpc>
                  <a:spcPts val="3640"/>
                </a:lnSpc>
              </a:pP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Таким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образом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,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перемещение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 —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величина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векторная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,</a:t>
              </a:r>
            </a:p>
            <a:p>
              <a:pPr>
                <a:lnSpc>
                  <a:spcPts val="3640"/>
                </a:lnSpc>
              </a:pP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т. е.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имеющая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направление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 и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модуль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.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Модуль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перемещения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показывает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расстояние</a:t>
              </a:r>
              <a:endParaRPr lang="en-US" sz="1600" spc="-19" dirty="0">
                <a:solidFill>
                  <a:srgbClr val="FFFFFF"/>
                </a:solidFill>
                <a:latin typeface="Arimo"/>
              </a:endParaRPr>
            </a:p>
            <a:p>
              <a:pPr>
                <a:lnSpc>
                  <a:spcPts val="3640"/>
                </a:lnSpc>
              </a:pP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между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начальной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 и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конечной</a:t>
              </a:r>
              <a:endParaRPr lang="en-US" sz="1600" spc="-19" dirty="0">
                <a:solidFill>
                  <a:srgbClr val="FFFFFF"/>
                </a:solidFill>
                <a:latin typeface="Arimo"/>
              </a:endParaRPr>
            </a:p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точками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1600" spc="-19" dirty="0" err="1">
                  <a:solidFill>
                    <a:srgbClr val="FFFFFF"/>
                  </a:solidFill>
                  <a:latin typeface="Arimo"/>
                </a:rPr>
                <a:t>движения</a:t>
              </a:r>
              <a:r>
                <a:rPr lang="en-US" sz="1600" spc="-19" dirty="0">
                  <a:solidFill>
                    <a:srgbClr val="FFFFFF"/>
                  </a:solidFill>
                  <a:latin typeface="Arimo"/>
                </a:rPr>
                <a:t>.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t="3502" b="3502"/>
          <a:stretch>
            <a:fillRect/>
          </a:stretch>
        </p:blipFill>
        <p:spPr>
          <a:xfrm>
            <a:off x="6956023" y="1283911"/>
            <a:ext cx="8472608" cy="53621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655660" y="7803409"/>
            <a:ext cx="8736447" cy="951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3"/>
              </a:lnSpc>
              <a:spcBef>
                <a:spcPct val="0"/>
              </a:spcBef>
            </a:pPr>
            <a:r>
              <a:rPr lang="en-US" sz="2724">
                <a:solidFill>
                  <a:srgbClr val="000000"/>
                </a:solidFill>
                <a:latin typeface="Open Sans Extra Bold"/>
              </a:rPr>
              <a:t>траектория- линия,  которую описывает</a:t>
            </a:r>
          </a:p>
          <a:p>
            <a:pPr algn="ctr">
              <a:lnSpc>
                <a:spcPts val="3813"/>
              </a:lnSpc>
              <a:spcBef>
                <a:spcPct val="0"/>
              </a:spcBef>
            </a:pPr>
            <a:r>
              <a:rPr lang="en-US" sz="2724">
                <a:solidFill>
                  <a:srgbClr val="000000"/>
                </a:solidFill>
                <a:latin typeface="Open Sans Extra Bold"/>
              </a:rPr>
              <a:t>   тело при движении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49234" y="1121569"/>
            <a:ext cx="6204643" cy="5995010"/>
            <a:chOff x="0" y="123825"/>
            <a:chExt cx="8272857" cy="7993347"/>
          </a:xfrm>
        </p:grpSpPr>
        <p:sp>
          <p:nvSpPr>
            <p:cNvPr id="3" name="TextBox 3"/>
            <p:cNvSpPr txBox="1"/>
            <p:nvPr/>
          </p:nvSpPr>
          <p:spPr>
            <a:xfrm>
              <a:off x="0" y="123825"/>
              <a:ext cx="8272857" cy="1398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500"/>
                </a:lnSpc>
              </a:pPr>
              <a:r>
                <a:rPr lang="en-US" sz="7500">
                  <a:solidFill>
                    <a:srgbClr val="FE6C19"/>
                  </a:solidFill>
                  <a:latin typeface="Archivo Black Bold"/>
                </a:rPr>
                <a:t>ВЕКТОР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16275"/>
              <a:ext cx="8272857" cy="6400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9"/>
                </a:lnSpc>
              </a:pP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Любую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векторную</a:t>
              </a:r>
              <a:endParaRPr lang="en-US" sz="1600" spc="-11" dirty="0">
                <a:solidFill>
                  <a:srgbClr val="FE6C19"/>
                </a:solidFill>
                <a:latin typeface="Arimo Bold"/>
              </a:endParaRPr>
            </a:p>
            <a:p>
              <a:pPr>
                <a:lnSpc>
                  <a:spcPts val="3779"/>
                </a:lnSpc>
              </a:pP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величину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можно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изобразить</a:t>
              </a:r>
              <a:endParaRPr lang="en-US" sz="1600" spc="-11" dirty="0">
                <a:solidFill>
                  <a:srgbClr val="FE6C19"/>
                </a:solidFill>
                <a:latin typeface="Arimo Bold"/>
              </a:endParaRPr>
            </a:p>
            <a:p>
              <a:pPr>
                <a:lnSpc>
                  <a:spcPts val="3779"/>
                </a:lnSpc>
              </a:pP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графически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в 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виде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вектора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.</a:t>
              </a:r>
            </a:p>
            <a:p>
              <a:pPr>
                <a:lnSpc>
                  <a:spcPts val="3779"/>
                </a:lnSpc>
              </a:pPr>
              <a:endParaRPr lang="en-US" sz="1600" spc="-11" dirty="0">
                <a:solidFill>
                  <a:srgbClr val="FE6C19"/>
                </a:solidFill>
                <a:latin typeface="Arimo Bold"/>
              </a:endParaRPr>
            </a:p>
            <a:p>
              <a:pPr>
                <a:lnSpc>
                  <a:spcPts val="3779"/>
                </a:lnSpc>
              </a:pP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Вектор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—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это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направленный</a:t>
              </a:r>
              <a:endParaRPr lang="en-US" sz="1600" spc="-11" dirty="0">
                <a:solidFill>
                  <a:srgbClr val="FE6C19"/>
                </a:solidFill>
                <a:latin typeface="Arimo Bold"/>
              </a:endParaRPr>
            </a:p>
            <a:p>
              <a:pPr>
                <a:lnSpc>
                  <a:spcPts val="3779"/>
                </a:lnSpc>
              </a:pP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отрезок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.</a:t>
              </a:r>
            </a:p>
            <a:p>
              <a:pPr>
                <a:lnSpc>
                  <a:spcPts val="3779"/>
                </a:lnSpc>
              </a:pP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Он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всегда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имеет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начало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и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конец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.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Вектор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характеризуется</a:t>
              </a:r>
              <a:endParaRPr lang="en-US" sz="1600" spc="-11" dirty="0">
                <a:solidFill>
                  <a:srgbClr val="FE6C19"/>
                </a:solidFill>
                <a:latin typeface="Arimo Bold"/>
              </a:endParaRPr>
            </a:p>
            <a:p>
              <a:pPr>
                <a:lnSpc>
                  <a:spcPts val="3779"/>
                </a:lnSpc>
              </a:pP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направлением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и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длиной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. </a:t>
              </a:r>
            </a:p>
            <a:p>
              <a:pPr>
                <a:lnSpc>
                  <a:spcPts val="3779"/>
                </a:lnSpc>
              </a:pPr>
              <a:endParaRPr lang="en-US" sz="1600" spc="-11" dirty="0">
                <a:solidFill>
                  <a:srgbClr val="FE6C19"/>
                </a:solidFill>
                <a:latin typeface="Arimo Bold"/>
              </a:endParaRPr>
            </a:p>
            <a:p>
              <a:pPr>
                <a:lnSpc>
                  <a:spcPts val="3779"/>
                </a:lnSpc>
                <a:spcBef>
                  <a:spcPct val="0"/>
                </a:spcBef>
              </a:pP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Длину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вектора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также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называют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его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модулем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или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 </a:t>
              </a:r>
              <a:r>
                <a:rPr lang="en-US" sz="1600" spc="-11" dirty="0" err="1">
                  <a:solidFill>
                    <a:srgbClr val="FE6C19"/>
                  </a:solidFill>
                  <a:latin typeface="Arimo Bold"/>
                </a:rPr>
                <a:t>значением</a:t>
              </a:r>
              <a:r>
                <a:rPr lang="en-US" sz="1600" spc="-11" dirty="0">
                  <a:solidFill>
                    <a:srgbClr val="FE6C19"/>
                  </a:solidFill>
                  <a:latin typeface="Arimo Bold"/>
                </a:rPr>
                <a:t>..</a:t>
              </a:r>
              <a:r>
                <a:rPr lang="en-US" sz="1600" spc="-40" dirty="0">
                  <a:solidFill>
                    <a:srgbClr val="FE6C19"/>
                  </a:solidFill>
                  <a:latin typeface="Clear Sans Regular Bold"/>
                </a:rPr>
                <a:t>.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1844431"/>
            <a:ext cx="10818763" cy="7974389"/>
          </a:xfrm>
          <a:prstGeom prst="rect">
            <a:avLst/>
          </a:prstGeom>
          <a:solidFill>
            <a:srgbClr val="66D2D2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2126760" cy="51042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5400000">
            <a:off x="16652027" y="8651027"/>
            <a:ext cx="854834" cy="359713"/>
            <a:chOff x="0" y="0"/>
            <a:chExt cx="1139779" cy="479617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479617" cy="479617"/>
              <a:chOff x="1371600" y="6705600"/>
              <a:chExt cx="10972800" cy="1097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E6C1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660162" y="0"/>
              <a:ext cx="479617" cy="479617"/>
              <a:chOff x="1371600" y="6705600"/>
              <a:chExt cx="10972800" cy="1097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E6C19">
                  <a:alpha val="49803"/>
                </a:srgbClr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7360" y="2291529"/>
            <a:ext cx="9289029" cy="6966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6404466" y="1028700"/>
            <a:ext cx="854834" cy="359713"/>
            <a:chOff x="0" y="0"/>
            <a:chExt cx="1139779" cy="479617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79617" cy="479617"/>
              <a:chOff x="1371600" y="6705600"/>
              <a:chExt cx="10972800" cy="1097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E6C1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660162" y="0"/>
              <a:ext cx="479617" cy="479617"/>
              <a:chOff x="1371600" y="6705600"/>
              <a:chExt cx="10972800" cy="1097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E6C19">
                  <a:alpha val="49803"/>
                </a:srgbClr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5353198" y="1264509"/>
            <a:ext cx="4083163" cy="5547459"/>
          </a:xfrm>
          <a:prstGeom prst="rect">
            <a:avLst/>
          </a:prstGeom>
          <a:solidFill>
            <a:srgbClr val="66D2D2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31197" y="1539122"/>
            <a:ext cx="4071469" cy="8142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72980" y="1028700"/>
            <a:ext cx="2126760" cy="5104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l="18006" r="18006"/>
          <a:stretch>
            <a:fillRect/>
          </a:stretch>
        </p:blipFill>
        <p:spPr>
          <a:xfrm>
            <a:off x="7356410" y="5610591"/>
            <a:ext cx="3575179" cy="3722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56410" y="2574680"/>
            <a:ext cx="3575179" cy="268138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-5400000">
            <a:off x="-1241268" y="3365344"/>
            <a:ext cx="5773344" cy="110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4199">
                <a:solidFill>
                  <a:srgbClr val="FE6C19"/>
                </a:solidFill>
                <a:latin typeface="Archivo Black Bold"/>
              </a:rPr>
              <a:t>ОТНОСИТЕЛЬНОСТЬ ДВИЖЕНИЯ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12507" y="2199930"/>
            <a:ext cx="3846793" cy="571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 spc="-40">
                <a:solidFill>
                  <a:srgbClr val="FE6C19"/>
                </a:solidFill>
                <a:latin typeface="Clear Sans Regular Bold"/>
              </a:rPr>
              <a:t>"Если из двух человек один движется с кораблём, а второй стоит неподвижно на берегу... то нет</a:t>
            </a:r>
          </a:p>
          <a:p>
            <a:pPr>
              <a:lnSpc>
                <a:spcPts val="3779"/>
              </a:lnSpc>
            </a:pPr>
            <a:r>
              <a:rPr lang="en-US" sz="733" spc="-11">
                <a:solidFill>
                  <a:srgbClr val="FE6C19"/>
                </a:solidFill>
                <a:latin typeface="Arimo Bold"/>
              </a:rPr>
              <a:t>никакого</a:t>
            </a:r>
          </a:p>
          <a:p>
            <a:pPr>
              <a:lnSpc>
                <a:spcPts val="3779"/>
              </a:lnSpc>
            </a:pPr>
            <a:r>
              <a:rPr lang="en-US" sz="733" spc="-11">
                <a:solidFill>
                  <a:srgbClr val="FE6C19"/>
                </a:solidFill>
                <a:latin typeface="Arimo Bold"/>
              </a:rPr>
              <a:t>преимущества ни в движении первого, ни в покое второго".</a:t>
            </a:r>
          </a:p>
          <a:p>
            <a:pPr>
              <a:lnSpc>
                <a:spcPts val="3779"/>
              </a:lnSpc>
            </a:pPr>
            <a:r>
              <a:rPr lang="en-US" sz="733" spc="-11">
                <a:solidFill>
                  <a:srgbClr val="FE6C19"/>
                </a:solidFill>
                <a:latin typeface="Arimo"/>
              </a:rPr>
              <a:t>                                                                        </a:t>
            </a:r>
          </a:p>
          <a:p>
            <a:pPr algn="r">
              <a:lnSpc>
                <a:spcPts val="3779"/>
              </a:lnSpc>
              <a:spcBef>
                <a:spcPct val="0"/>
              </a:spcBef>
            </a:pPr>
            <a:r>
              <a:rPr lang="en-US" sz="733" spc="-11">
                <a:solidFill>
                  <a:srgbClr val="FE6C19"/>
                </a:solidFill>
                <a:latin typeface="Arimo"/>
              </a:rPr>
              <a:t>Р. Декарт</a:t>
            </a:r>
            <a:r>
              <a:rPr lang="en-US" sz="2700" spc="-40">
                <a:solidFill>
                  <a:srgbClr val="FE6C19"/>
                </a:solidFill>
                <a:latin typeface="Clear Sans Regular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6652027" y="8651027"/>
            <a:ext cx="854834" cy="359713"/>
            <a:chOff x="0" y="0"/>
            <a:chExt cx="1139779" cy="479617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79617" cy="479617"/>
              <a:chOff x="1371600" y="6705600"/>
              <a:chExt cx="10972800" cy="1097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E6C1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660162" y="0"/>
              <a:ext cx="479617" cy="479617"/>
              <a:chOff x="1371600" y="6705600"/>
              <a:chExt cx="10972800" cy="1097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E6C19">
                  <a:alpha val="49803"/>
                </a:srgbClr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1741840" y="1261814"/>
            <a:ext cx="7402160" cy="7128458"/>
          </a:xfrm>
          <a:prstGeom prst="rect">
            <a:avLst/>
          </a:prstGeom>
          <a:solidFill>
            <a:srgbClr val="66D2D2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1942620" cy="4662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9680" b="4117"/>
          <a:stretch>
            <a:fillRect/>
          </a:stretch>
        </p:blipFill>
        <p:spPr>
          <a:xfrm>
            <a:off x="0" y="868104"/>
            <a:ext cx="15371180" cy="872035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563385" y="289203"/>
            <a:ext cx="2465318" cy="3400980"/>
            <a:chOff x="0" y="0"/>
            <a:chExt cx="3287090" cy="453464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3265609" cy="1941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spc="-42">
                  <a:solidFill>
                    <a:srgbClr val="FE6C19"/>
                  </a:solidFill>
                  <a:latin typeface="Clear Sans Regular"/>
                </a:rPr>
                <a:t>определение положения тела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1482" y="2257583"/>
              <a:ext cx="3265609" cy="622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0"/>
                </a:lnSpc>
                <a:spcBef>
                  <a:spcPct val="0"/>
                </a:spcBef>
              </a:pPr>
              <a:r>
                <a:rPr lang="en-US" sz="2800" spc="-42">
                  <a:solidFill>
                    <a:srgbClr val="FE6C19"/>
                  </a:solidFill>
                  <a:latin typeface="Clear Sans Regular"/>
                </a:rPr>
                <a:t>движение тела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482" y="3252945"/>
              <a:ext cx="3265609" cy="1281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0"/>
                </a:lnSpc>
                <a:spcBef>
                  <a:spcPct val="0"/>
                </a:spcBef>
              </a:pPr>
              <a:r>
                <a:rPr lang="en-US" sz="2800" spc="-42">
                  <a:solidFill>
                    <a:srgbClr val="FE6C19"/>
                  </a:solidFill>
                  <a:latin typeface="Clear Sans Regular"/>
                </a:rPr>
                <a:t>система координат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28459" y="1824174"/>
            <a:ext cx="6772468" cy="7434126"/>
          </a:xfrm>
          <a:prstGeom prst="rect">
            <a:avLst/>
          </a:prstGeom>
          <a:solidFill>
            <a:srgbClr val="66D2D2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16747" y="7831221"/>
            <a:ext cx="2149642" cy="515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485" t="23809" r="485"/>
          <a:stretch>
            <a:fillRect/>
          </a:stretch>
        </p:blipFill>
        <p:spPr>
          <a:xfrm>
            <a:off x="4168192" y="2098284"/>
            <a:ext cx="10838112" cy="534718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091038" y="1233109"/>
            <a:ext cx="3915266" cy="1604745"/>
            <a:chOff x="0" y="0"/>
            <a:chExt cx="2701739" cy="11073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1739" cy="1107358"/>
            </a:xfrm>
            <a:custGeom>
              <a:avLst/>
              <a:gdLst/>
              <a:ahLst/>
              <a:cxnLst/>
              <a:rect l="l" t="t" r="r" b="b"/>
              <a:pathLst>
                <a:path w="2701739" h="1107358">
                  <a:moveTo>
                    <a:pt x="0" y="0"/>
                  </a:moveTo>
                  <a:lnTo>
                    <a:pt x="2701739" y="0"/>
                  </a:lnTo>
                  <a:lnTo>
                    <a:pt x="2701739" y="1107358"/>
                  </a:lnTo>
                  <a:lnTo>
                    <a:pt x="0" y="1107358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 rot="5400000">
            <a:off x="-685874" y="5517219"/>
            <a:ext cx="7060478" cy="63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4799">
                <a:solidFill>
                  <a:srgbClr val="FE6C19"/>
                </a:solidFill>
                <a:latin typeface="Archivo Black Bold"/>
              </a:rPr>
              <a:t>ОТНОСИТЕЛЬНОСТЬ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393997" y="8070176"/>
            <a:ext cx="5729070" cy="1294305"/>
            <a:chOff x="0" y="0"/>
            <a:chExt cx="7638760" cy="1725740"/>
          </a:xfrm>
        </p:grpSpPr>
        <p:sp>
          <p:nvSpPr>
            <p:cNvPr id="9" name="TextBox 9"/>
            <p:cNvSpPr txBox="1"/>
            <p:nvPr/>
          </p:nvSpPr>
          <p:spPr>
            <a:xfrm>
              <a:off x="0" y="85725"/>
              <a:ext cx="7638760" cy="825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9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32343"/>
              <a:ext cx="7638760" cy="593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464975" y="1238556"/>
            <a:ext cx="2986859" cy="136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5"/>
              </a:lnSpc>
            </a:pPr>
            <a:r>
              <a:rPr lang="en-US" sz="2618">
                <a:solidFill>
                  <a:srgbClr val="FE6C19"/>
                </a:solidFill>
                <a:latin typeface="Open Sans"/>
              </a:rPr>
              <a:t>перемещения </a:t>
            </a:r>
          </a:p>
          <a:p>
            <a:pPr algn="ctr">
              <a:lnSpc>
                <a:spcPts val="3665"/>
              </a:lnSpc>
            </a:pPr>
            <a:r>
              <a:rPr lang="en-US" sz="2618">
                <a:solidFill>
                  <a:srgbClr val="FE6C19"/>
                </a:solidFill>
                <a:latin typeface="Open Sans"/>
              </a:rPr>
              <a:t>перпендикулярны</a:t>
            </a:r>
          </a:p>
          <a:p>
            <a:pPr algn="ctr">
              <a:lnSpc>
                <a:spcPts val="3665"/>
              </a:lnSpc>
              <a:spcBef>
                <a:spcPct val="0"/>
              </a:spcBef>
            </a:pPr>
            <a:endParaRPr lang="en-US" sz="2618">
              <a:solidFill>
                <a:srgbClr val="FE6C19"/>
              </a:solidFill>
              <a:latin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675364" y="7784117"/>
            <a:ext cx="9361490" cy="1893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E6C19"/>
                </a:solidFill>
                <a:latin typeface="Open Sans Bold"/>
              </a:rPr>
              <a:t>Механическое движение можно наблюдать только относительно других тел. В различных системах отсчёта скорость и перемещение, характеризующие движение одного и того же тела, могут иметь разные модули и направления.Координаты тела, траектория движения, путь зависят от выбора системы отсчёта, то есть для одного и того же тела могут быть разными.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028700" y="1028700"/>
            <a:ext cx="854834" cy="359713"/>
            <a:chOff x="0" y="0"/>
            <a:chExt cx="1139779" cy="479617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79617" cy="479617"/>
              <a:chOff x="1371600" y="6705600"/>
              <a:chExt cx="10972800" cy="1097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E6C1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660162" y="0"/>
              <a:ext cx="479617" cy="479617"/>
              <a:chOff x="1371600" y="6705600"/>
              <a:chExt cx="10972800" cy="1097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E6C19">
                  <a:alpha val="49803"/>
                </a:srgbClr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2176628" y="751943"/>
            <a:ext cx="5704919" cy="460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>
                <a:solidFill>
                  <a:srgbClr val="FE6C19"/>
                </a:solidFill>
                <a:latin typeface="Archivo Black Bold"/>
              </a:rPr>
              <a:t> поступательное движение тела —</a:t>
            </a:r>
          </a:p>
          <a:p>
            <a:pPr>
              <a:lnSpc>
                <a:spcPts val="3600"/>
              </a:lnSpc>
            </a:pPr>
            <a:r>
              <a:rPr lang="en-US" sz="3600">
                <a:solidFill>
                  <a:srgbClr val="FE6C19"/>
                </a:solidFill>
                <a:latin typeface="Arimo"/>
              </a:rPr>
              <a:t>это такое движение,</a:t>
            </a:r>
          </a:p>
          <a:p>
            <a:pPr>
              <a:lnSpc>
                <a:spcPts val="3600"/>
              </a:lnSpc>
            </a:pPr>
            <a:r>
              <a:rPr lang="en-US" sz="3600">
                <a:solidFill>
                  <a:srgbClr val="FE6C19"/>
                </a:solidFill>
                <a:latin typeface="Arimo"/>
              </a:rPr>
              <a:t>при котором</a:t>
            </a:r>
          </a:p>
          <a:p>
            <a:pPr>
              <a:lnSpc>
                <a:spcPts val="3600"/>
              </a:lnSpc>
            </a:pPr>
            <a:r>
              <a:rPr lang="en-US" sz="3600">
                <a:solidFill>
                  <a:srgbClr val="FE6C19"/>
                </a:solidFill>
                <a:latin typeface="Arimo"/>
              </a:rPr>
              <a:t>все его точки движутся одинаково,</a:t>
            </a:r>
          </a:p>
          <a:p>
            <a:pPr>
              <a:lnSpc>
                <a:spcPts val="3600"/>
              </a:lnSpc>
            </a:pPr>
            <a:r>
              <a:rPr lang="en-US" sz="3600">
                <a:solidFill>
                  <a:srgbClr val="FE6C19"/>
                </a:solidFill>
                <a:latin typeface="Arimo"/>
              </a:rPr>
              <a:t>описывая одинаковые</a:t>
            </a:r>
          </a:p>
          <a:p>
            <a:pPr>
              <a:lnSpc>
                <a:spcPts val="3600"/>
              </a:lnSpc>
            </a:pPr>
            <a:r>
              <a:rPr lang="en-US" sz="3600">
                <a:solidFill>
                  <a:srgbClr val="FE6C19"/>
                </a:solidFill>
                <a:latin typeface="Arimo"/>
              </a:rPr>
              <a:t>траектории. </a:t>
            </a:r>
          </a:p>
          <a:p>
            <a:pPr>
              <a:lnSpc>
                <a:spcPts val="3600"/>
              </a:lnSpc>
            </a:pPr>
            <a:endParaRPr lang="en-US" sz="3600">
              <a:solidFill>
                <a:srgbClr val="FE6C19"/>
              </a:solidFill>
              <a:latin typeface="Arimo"/>
            </a:endParaRPr>
          </a:p>
          <a:p>
            <a:pPr>
              <a:lnSpc>
                <a:spcPts val="3600"/>
              </a:lnSpc>
            </a:pPr>
            <a:r>
              <a:rPr lang="en-US" sz="3600">
                <a:solidFill>
                  <a:srgbClr val="FE6C19"/>
                </a:solidFill>
                <a:latin typeface="Arimo"/>
              </a:rPr>
              <a:t>Например…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02721" y="4768662"/>
            <a:ext cx="2019610" cy="4847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24809" y="3025822"/>
            <a:ext cx="2019610" cy="4847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6249626"/>
            <a:ext cx="5499938" cy="366777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461330" y="732893"/>
            <a:ext cx="4946568" cy="154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>
                <a:solidFill>
                  <a:srgbClr val="FE6C19"/>
                </a:solidFill>
                <a:latin typeface="Archivo Black Bold"/>
              </a:rPr>
              <a:t>При поступательном движении</a:t>
            </a:r>
          </a:p>
          <a:p>
            <a:pPr>
              <a:lnSpc>
                <a:spcPts val="2400"/>
              </a:lnSpc>
            </a:pPr>
            <a:r>
              <a:rPr lang="en-US" sz="2400">
                <a:solidFill>
                  <a:srgbClr val="FE6C19"/>
                </a:solidFill>
                <a:latin typeface="Arimo"/>
              </a:rPr>
              <a:t>достаточно описать</a:t>
            </a:r>
          </a:p>
          <a:p>
            <a:pPr>
              <a:lnSpc>
                <a:spcPts val="2400"/>
              </a:lnSpc>
            </a:pPr>
            <a:r>
              <a:rPr lang="en-US" sz="2400">
                <a:solidFill>
                  <a:srgbClr val="FE6C19"/>
                </a:solidFill>
                <a:latin typeface="Arimo"/>
              </a:rPr>
              <a:t>движение одной</a:t>
            </a:r>
          </a:p>
          <a:p>
            <a:pPr>
              <a:lnSpc>
                <a:spcPts val="2400"/>
              </a:lnSpc>
            </a:pPr>
            <a:r>
              <a:rPr lang="en-US" sz="2400">
                <a:solidFill>
                  <a:srgbClr val="FE6C19"/>
                </a:solidFill>
                <a:latin typeface="Arimo"/>
              </a:rPr>
              <a:t>из точек этого тела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14978" y="2968672"/>
            <a:ext cx="8194620" cy="642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endParaRPr/>
          </a:p>
          <a:p>
            <a:pPr algn="ctr">
              <a:lnSpc>
                <a:spcPts val="3919"/>
              </a:lnSpc>
            </a:pPr>
            <a:endParaRPr/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E6C19"/>
                </a:solidFill>
                <a:latin typeface="Open Sans Bold"/>
              </a:rPr>
              <a:t>ПУТЬ   – ДЛИНА ТРАЕКТОРИИ.   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E6C19"/>
                </a:solidFill>
                <a:latin typeface="Open Sans Bold"/>
              </a:rPr>
              <a:t>ВНИМАНИЕ! ПУТЬ НЕ МОЖЕТ БЫТЬ ОТРИЦАТЕЛЬНЫМ!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800">
              <a:solidFill>
                <a:srgbClr val="FE6C19"/>
              </a:solidFill>
              <a:latin typeface="Open Sans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E6C19"/>
                </a:solidFill>
                <a:latin typeface="Open Sans Bold"/>
              </a:rPr>
              <a:t>Проекция вектора перемещения на координатную ось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E6C19"/>
                </a:solidFill>
                <a:latin typeface="Open Sans Bold"/>
              </a:rPr>
              <a:t> sx = x – x0,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E6C19"/>
                </a:solidFill>
                <a:latin typeface="Open Sans Bold"/>
              </a:rPr>
              <a:t>где х0 – начальная координата тела, х – конечная координата тела.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800">
              <a:solidFill>
                <a:srgbClr val="FE6C19"/>
              </a:solidFill>
              <a:latin typeface="Open Sans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E6C19"/>
                </a:solidFill>
                <a:latin typeface="Open Sans Bold"/>
              </a:rPr>
              <a:t>УРАВНЕНИЕ: X=X0 + 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304</Words>
  <Application>Microsoft Office PowerPoint</Application>
  <PresentationFormat>Произвольный</PresentationFormat>
  <Paragraphs>92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Clear Sans Regular Bold</vt:lpstr>
      <vt:lpstr>Arimo</vt:lpstr>
      <vt:lpstr>Clear Sans Regular</vt:lpstr>
      <vt:lpstr>Arimo Bold</vt:lpstr>
      <vt:lpstr>Archivo Black</vt:lpstr>
      <vt:lpstr>Archivo Black Bold</vt:lpstr>
      <vt:lpstr>Calibri</vt:lpstr>
      <vt:lpstr>Open Sans Bold</vt:lpstr>
      <vt:lpstr>Open Sans</vt:lpstr>
      <vt:lpstr>Open Sans Extra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Механическое движение</dc:title>
  <cp:lastModifiedBy>RePack by Diakov</cp:lastModifiedBy>
  <cp:revision>3</cp:revision>
  <dcterms:created xsi:type="dcterms:W3CDTF">2006-08-16T00:00:00Z</dcterms:created>
  <dcterms:modified xsi:type="dcterms:W3CDTF">2020-03-21T14:50:15Z</dcterms:modified>
  <dc:identifier>DAD3KzzIZzI</dc:identifier>
</cp:coreProperties>
</file>