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Saira Black" panose="020B0604020202020204" charset="0"/>
      <p:regular r:id="rId6"/>
    </p:embeddedFont>
    <p:embeddedFont>
      <p:font typeface="Arimo" panose="020B0604020202020204" pitchFamily="34" charset="0"/>
      <p:regular r:id="rId7"/>
      <p:bold r:id="rId8"/>
      <p:italic r:id="rId9"/>
      <p:boldItalic r:id="rId10"/>
    </p:embeddedFont>
    <p:embeddedFont>
      <p:font typeface="Arimo Bold" panose="020B07040202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ira Medium Bold" panose="020B0604020202020204" charset="0"/>
      <p:regular r:id="rId16"/>
    </p:embeddedFont>
    <p:embeddedFont>
      <p:font typeface="Saira Light Bold" panose="020B0604020202020204" charset="0"/>
      <p:regular r:id="rId17"/>
    </p:embeddedFont>
    <p:embeddedFont>
      <p:font typeface="Saira Bold Bold" panose="020B0604020202020204" charset="0"/>
      <p:regular r:id="rId18"/>
    </p:embeddedFont>
    <p:embeddedFont>
      <p:font typeface="Open Sans Extra Bold Italics" panose="020B0604020202020204" charset="0"/>
      <p:regular r:id="rId19"/>
    </p:embeddedFont>
    <p:embeddedFont>
      <p:font typeface="Open Sans Extra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5319751" cy="10905593"/>
            <a:chOff x="0" y="0"/>
            <a:chExt cx="7093001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412395"/>
              <a:ext cx="3670296" cy="13716000"/>
            </a:xfrm>
            <a:prstGeom prst="rect">
              <a:avLst/>
            </a:prstGeom>
            <a:solidFill>
              <a:srgbClr val="69A9B2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3670296" y="0"/>
              <a:ext cx="1140902" cy="14540791"/>
            </a:xfrm>
            <a:prstGeom prst="rect">
              <a:avLst/>
            </a:prstGeom>
            <a:solidFill>
              <a:srgbClr val="69A9B2">
                <a:alpha val="69803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4811198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5952100" y="0"/>
              <a:ext cx="1140902" cy="14540791"/>
            </a:xfrm>
            <a:prstGeom prst="rect">
              <a:avLst/>
            </a:prstGeom>
            <a:solidFill>
              <a:srgbClr val="69A9B2">
                <a:alpha val="9803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 rot="-5400000">
            <a:off x="-2798826" y="4827582"/>
            <a:ext cx="8229600" cy="51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 spc="324">
                <a:solidFill>
                  <a:srgbClr val="FFEFD6"/>
                </a:solidFill>
                <a:latin typeface="Saira Medium Bold"/>
              </a:rPr>
              <a:t>МЕТОДИСТ.САЙТ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58065" y="2180701"/>
            <a:ext cx="10801235" cy="5949094"/>
            <a:chOff x="0" y="0"/>
            <a:chExt cx="14401647" cy="7932125"/>
          </a:xfrm>
        </p:grpSpPr>
        <p:sp>
          <p:nvSpPr>
            <p:cNvPr id="9" name="TextBox 9"/>
            <p:cNvSpPr txBox="1"/>
            <p:nvPr/>
          </p:nvSpPr>
          <p:spPr>
            <a:xfrm>
              <a:off x="0" y="66675"/>
              <a:ext cx="14401647" cy="672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>
                  <a:solidFill>
                    <a:srgbClr val="49403C"/>
                  </a:solidFill>
                  <a:latin typeface="Saira Black Bold"/>
                </a:rPr>
                <a:t>ПРОВОДНИКИ В ЭЛЕКТРИЧЕСКОМ ПОЛЕ</a:t>
              </a:r>
            </a:p>
            <a:p>
              <a:pPr>
                <a:lnSpc>
                  <a:spcPts val="7920"/>
                </a:lnSpc>
              </a:pPr>
              <a:endParaRPr lang="en-US" sz="7200">
                <a:solidFill>
                  <a:srgbClr val="49403C"/>
                </a:solidFill>
                <a:latin typeface="Saira Black Bold"/>
              </a:endParaRPr>
            </a:p>
            <a:p>
              <a:pPr>
                <a:lnSpc>
                  <a:spcPts val="7920"/>
                </a:lnSpc>
              </a:pPr>
              <a:endParaRPr lang="en-US" sz="7200">
                <a:solidFill>
                  <a:srgbClr val="49403C"/>
                </a:solidFill>
                <a:latin typeface="Saira Black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243574"/>
              <a:ext cx="14187804" cy="688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144">
                  <a:solidFill>
                    <a:srgbClr val="49403C"/>
                  </a:solidFill>
                  <a:latin typeface="Saira Light Bold"/>
                </a:rPr>
                <a:t>физика\ 10 класс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299892" y="-309297"/>
            <a:ext cx="2567029" cy="10905593"/>
            <a:chOff x="0" y="0"/>
            <a:chExt cx="3422705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3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3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95496" y="2318725"/>
            <a:ext cx="6143026" cy="37549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926081" y="1028700"/>
            <a:ext cx="8281855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100" spc="63">
                <a:solidFill>
                  <a:srgbClr val="FF1616"/>
                </a:solidFill>
                <a:latin typeface="Saira Black"/>
              </a:rPr>
              <a:t>ПРОВОДНИКИ — ЭТО В ПЕРВУЮ ОЧЕРЕДЬ МЕТАЛЛЫ.</a:t>
            </a:r>
          </a:p>
          <a:p>
            <a:pPr>
              <a:lnSpc>
                <a:spcPts val="2520"/>
              </a:lnSpc>
            </a:pPr>
            <a:r>
              <a:rPr lang="en-US" sz="2100" spc="63">
                <a:solidFill>
                  <a:srgbClr val="FF1616"/>
                </a:solidFill>
                <a:latin typeface="Saira Black"/>
              </a:rPr>
              <a:t> В МЕТАЛЛАХ СВОБОДНЫМИ ЗАРЯДАМИ ЯВЛЯЮТСЯ</a:t>
            </a:r>
          </a:p>
          <a:p>
            <a:pPr>
              <a:lnSpc>
                <a:spcPts val="2520"/>
              </a:lnSpc>
            </a:pPr>
            <a:r>
              <a:rPr lang="en-US" sz="2100" spc="63">
                <a:solidFill>
                  <a:srgbClr val="FF1616"/>
                </a:solidFill>
                <a:latin typeface="Arimo"/>
              </a:rPr>
              <a:t>свободные электроны.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93420"/>
            <a:ext cx="3750339" cy="44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spc="63">
                <a:solidFill>
                  <a:srgbClr val="49403C"/>
                </a:solidFill>
                <a:latin typeface="Saira Bold Bold"/>
              </a:rPr>
              <a:t>Если полюса батарейки замкнуть металлической проволокой, по ней пойдёт электрический</a:t>
            </a:r>
          </a:p>
          <a:p>
            <a:pPr>
              <a:lnSpc>
                <a:spcPts val="2730"/>
              </a:lnSpc>
            </a:pPr>
            <a:r>
              <a:rPr lang="en-US" sz="2100" spc="63">
                <a:solidFill>
                  <a:srgbClr val="49403C"/>
                </a:solidFill>
                <a:latin typeface="Arimo Bold"/>
              </a:rPr>
              <a:t>ток.</a:t>
            </a:r>
          </a:p>
          <a:p>
            <a:pPr>
              <a:lnSpc>
                <a:spcPts val="2730"/>
              </a:lnSpc>
            </a:pPr>
            <a:r>
              <a:rPr lang="en-US" sz="2100" spc="63">
                <a:solidFill>
                  <a:srgbClr val="49403C"/>
                </a:solidFill>
                <a:latin typeface="Arimo Bold"/>
              </a:rPr>
              <a:t> Заменим проволоку стеклянной палочкой — никакого тока не возникнет. Металл является проводником, а стекло — диэлектриком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71286" y="6504544"/>
            <a:ext cx="7528886" cy="2753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21">
                <a:solidFill>
                  <a:srgbClr val="49403C"/>
                </a:solidFill>
                <a:latin typeface="Saira Light Bold"/>
              </a:rPr>
              <a:t>Это особенность металлической связи. </a:t>
            </a:r>
          </a:p>
          <a:p>
            <a:pPr>
              <a:lnSpc>
                <a:spcPts val="3150"/>
              </a:lnSpc>
            </a:pPr>
            <a:r>
              <a:rPr lang="en-US" sz="2100" spc="21">
                <a:solidFill>
                  <a:srgbClr val="49403C"/>
                </a:solidFill>
                <a:latin typeface="Saira Light Bold"/>
              </a:rPr>
              <a:t>Дело в </a:t>
            </a:r>
            <a:r>
              <a:rPr lang="en-US" sz="2100" spc="21">
                <a:solidFill>
                  <a:srgbClr val="49403C"/>
                </a:solidFill>
                <a:latin typeface="Arimo Bold"/>
              </a:rPr>
              <a:t>том, что валентный электрон, находящийся на внешней электронной оболочке атома металла, весьма слабо связан с атомом. При взаимодействии атомов металла их валентные электроны покидают свои оболочки, «отправляясь в путешествие» по всему пространству металла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737225"/>
            <a:ext cx="3465375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60">
                <a:solidFill>
                  <a:srgbClr val="49403C"/>
                </a:solidFill>
                <a:latin typeface="Saira Medium Bold"/>
              </a:rPr>
              <a:t>Проводники отличаются от диэлектриков наличием </a:t>
            </a:r>
            <a:r>
              <a:rPr lang="en-US" sz="2000" spc="160">
                <a:solidFill>
                  <a:srgbClr val="FF1616"/>
                </a:solidFill>
                <a:latin typeface="Saira Medium Bold"/>
              </a:rPr>
              <a:t>свободных зарядов — </a:t>
            </a:r>
            <a:r>
              <a:rPr lang="en-US" sz="2000" spc="160">
                <a:solidFill>
                  <a:srgbClr val="49403C"/>
                </a:solidFill>
                <a:latin typeface="Saira Medium Bold"/>
              </a:rPr>
              <a:t>заряженных частиц, положение которых не связано с какой-то точкой внутри вещества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1733132" y="-180715"/>
            <a:ext cx="7177318" cy="10905593"/>
          </a:xfrm>
          <a:prstGeom prst="rect">
            <a:avLst/>
          </a:prstGeom>
          <a:solidFill>
            <a:srgbClr val="69A9B2"/>
          </a:solidFill>
        </p:spPr>
      </p:sp>
      <p:sp>
        <p:nvSpPr>
          <p:cNvPr id="3" name="AutoShape 3"/>
          <p:cNvSpPr/>
          <p:nvPr/>
        </p:nvSpPr>
        <p:spPr>
          <a:xfrm rot="-10800000">
            <a:off x="10877456" y="-309297"/>
            <a:ext cx="855676" cy="10905593"/>
          </a:xfrm>
          <a:prstGeom prst="rect">
            <a:avLst/>
          </a:prstGeom>
          <a:solidFill>
            <a:srgbClr val="69A9B2">
              <a:alpha val="69803"/>
            </a:srgbClr>
          </a:solidFill>
        </p:spPr>
      </p:sp>
      <p:sp>
        <p:nvSpPr>
          <p:cNvPr id="4" name="AutoShape 4"/>
          <p:cNvSpPr/>
          <p:nvPr/>
        </p:nvSpPr>
        <p:spPr>
          <a:xfrm rot="-10800000">
            <a:off x="10021780" y="-309297"/>
            <a:ext cx="855676" cy="10905593"/>
          </a:xfrm>
          <a:prstGeom prst="rect">
            <a:avLst/>
          </a:prstGeom>
          <a:solidFill>
            <a:srgbClr val="69A9B2">
              <a:alpha val="40000"/>
            </a:srgbClr>
          </a:solidFill>
        </p:spPr>
      </p:sp>
      <p:sp>
        <p:nvSpPr>
          <p:cNvPr id="5" name="AutoShape 5"/>
          <p:cNvSpPr/>
          <p:nvPr/>
        </p:nvSpPr>
        <p:spPr>
          <a:xfrm rot="-10800000">
            <a:off x="9166104" y="-309297"/>
            <a:ext cx="855676" cy="10905593"/>
          </a:xfrm>
          <a:prstGeom prst="rect">
            <a:avLst/>
          </a:prstGeom>
          <a:solidFill>
            <a:srgbClr val="69A9B2">
              <a:alpha val="9803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77456" y="0"/>
            <a:ext cx="7533056" cy="56497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90979" y="2518639"/>
            <a:ext cx="8353021" cy="834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Open Sans Extra Bold"/>
              </a:rPr>
              <a:t> Поле внутри проводника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endParaRPr lang="en-US" sz="3150">
              <a:solidFill>
                <a:srgbClr val="000000"/>
              </a:solidFill>
              <a:latin typeface="Open Sans Extra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 Extra Bold Italics"/>
              </a:rPr>
              <a:t>Первое общее свойство проводников в электростатическом поле состоит в том, что напряжённость поля внутри проводника везде равна нулю.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Open Sans Extra Bold Italics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Open Sans Extra Bold"/>
              </a:rPr>
              <a:t>Заряд внутри проводника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Open Sans Extra Bold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 Extra Bold Italics"/>
              </a:rPr>
              <a:t>Какую бы область внутри проводника мы ни взяли, её суммарный заряд окажется равен нулю. Нескомпенсированные заряды, если они имеются, располагаются целиком на поверхности проводника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Open Sans Extra Bold Italics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Open Sans Extra Bold Italics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Open Sans Extra Bold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817719" y="542925"/>
            <a:ext cx="1326281" cy="1070839"/>
            <a:chOff x="0" y="0"/>
            <a:chExt cx="6350000" cy="51269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52450"/>
            <a:ext cx="7180635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96">
                <a:solidFill>
                  <a:srgbClr val="49403C"/>
                </a:solidFill>
                <a:latin typeface="Saira Black"/>
              </a:rPr>
              <a:t>ПРОВОДНИКАМИ ЯВЛЯЮТСЯ ТАКЖЕ </a:t>
            </a:r>
            <a:r>
              <a:rPr lang="en-US" sz="3200" spc="96">
                <a:solidFill>
                  <a:srgbClr val="FF1616"/>
                </a:solidFill>
                <a:latin typeface="Saira Black"/>
              </a:rPr>
              <a:t>ЭЛЕКТРОЛИТЫ.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3046" y="6931572"/>
            <a:ext cx="5544605" cy="282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9">
                <a:solidFill>
                  <a:srgbClr val="49403C"/>
                </a:solidFill>
                <a:latin typeface="Saira Medium Bold Italics"/>
              </a:rPr>
              <a:t>свободные заряды в которых возникают в результате диссоциации молекул на положительные и </a:t>
            </a:r>
            <a:r>
              <a:rPr lang="en-US" sz="1800" spc="89">
                <a:solidFill>
                  <a:srgbClr val="49403C"/>
                </a:solidFill>
                <a:latin typeface="Arimo Bold"/>
              </a:rPr>
              <a:t>отрицательные ионы. Бросим, например, в стакан воды щепотку поваренной соли. Молекулы</a:t>
            </a:r>
          </a:p>
          <a:p>
            <a:pPr>
              <a:lnSpc>
                <a:spcPts val="2520"/>
              </a:lnSpc>
            </a:pPr>
            <a:r>
              <a:rPr lang="en-US" sz="1800" spc="89">
                <a:solidFill>
                  <a:srgbClr val="49403C"/>
                </a:solidFill>
                <a:latin typeface="Arimo Bold"/>
              </a:rPr>
              <a:t>NaCl распадутся на ионы Na+ и Cl−.</a:t>
            </a:r>
          </a:p>
          <a:p>
            <a:pPr>
              <a:lnSpc>
                <a:spcPts val="2520"/>
              </a:lnSpc>
            </a:pPr>
            <a:r>
              <a:rPr lang="en-US" sz="1800" spc="89">
                <a:solidFill>
                  <a:srgbClr val="49403C"/>
                </a:solidFill>
                <a:latin typeface="Arimo Bold"/>
              </a:rPr>
              <a:t> Под действием электрического поля эти ионы начнут упорядоченное движение, и возникнет электрический ток.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60486" y="-309297"/>
            <a:ext cx="2567029" cy="10905593"/>
            <a:chOff x="0" y="0"/>
            <a:chExt cx="3422705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69A9B2">
                <a:alpha val="69803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69A9B2">
                <a:alpha val="40000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69A9B2">
                <a:alpha val="9803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-320589" y="-309297"/>
            <a:ext cx="8181075" cy="10905593"/>
          </a:xfrm>
          <a:prstGeom prst="rect">
            <a:avLst/>
          </a:prstGeom>
          <a:solidFill>
            <a:srgbClr val="69A9B2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10768" b="12701"/>
          <a:stretch>
            <a:fillRect/>
          </a:stretch>
        </p:blipFill>
        <p:spPr>
          <a:xfrm>
            <a:off x="312187" y="385031"/>
            <a:ext cx="7103628" cy="521232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992836" y="1223150"/>
            <a:ext cx="6266464" cy="4198411"/>
            <a:chOff x="0" y="0"/>
            <a:chExt cx="8355285" cy="5597882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8355285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107">
                  <a:solidFill>
                    <a:srgbClr val="49403C"/>
                  </a:solidFill>
                  <a:latin typeface="Saira Bold Bold"/>
                </a:rPr>
                <a:t>Потенциал проводника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92557"/>
              <a:ext cx="8355285" cy="450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49403C"/>
                  </a:solidFill>
                  <a:latin typeface="Saira Light Bold"/>
                </a:rPr>
                <a:t>Все точки проводника имеют </a:t>
              </a:r>
              <a:r>
                <a:rPr lang="en-US" sz="3000" spc="30">
                  <a:solidFill>
                    <a:srgbClr val="FF1616"/>
                  </a:solidFill>
                  <a:latin typeface="Saira Light Bold"/>
                </a:rPr>
                <a:t>одинаковый потенциал. </a:t>
              </a:r>
              <a:r>
                <a:rPr lang="en-US" sz="3000" spc="30">
                  <a:solidFill>
                    <a:srgbClr val="49403C"/>
                  </a:solidFill>
                  <a:latin typeface="Saira Light Bold"/>
                </a:rPr>
                <a:t>Иными словами, разность потенциалов между любыми двумя точками проводника равна нулю.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8112" y="5607426"/>
            <a:ext cx="7177703" cy="3940383"/>
            <a:chOff x="0" y="-28575"/>
            <a:chExt cx="9570271" cy="525384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9570271" cy="1809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800" spc="84">
                  <a:solidFill>
                    <a:srgbClr val="FFEFD6"/>
                  </a:solidFill>
                  <a:latin typeface="Saira Bold Bold"/>
                </a:rPr>
                <a:t>рассмотрим область пространства, внешнюю по отношению к проводнику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147504"/>
              <a:ext cx="9570271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линии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напряжённости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электрического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поля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входят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в 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проводник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(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или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выходят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</a:t>
              </a:r>
              <a:r>
                <a:rPr lang="en-US" sz="3000" spc="30" dirty="0" err="1">
                  <a:solidFill>
                    <a:srgbClr val="FFEFD6"/>
                  </a:solidFill>
                  <a:latin typeface="Saira Light Bold"/>
                </a:rPr>
                <a:t>из</a:t>
              </a:r>
              <a:r>
                <a:rPr lang="en-US" sz="3000" spc="30" dirty="0">
                  <a:solidFill>
                    <a:srgbClr val="FFEFD6"/>
                  </a:solidFill>
                  <a:latin typeface="Saira Light Bold"/>
                </a:rPr>
                <a:t> </a:t>
              </a:r>
              <a:r>
                <a:rPr lang="en-US" sz="2800" spc="30" dirty="0" err="1" smtClean="0">
                  <a:solidFill>
                    <a:srgbClr val="FFEFD6"/>
                  </a:solidFill>
                  <a:latin typeface="Saira Light Bold"/>
                </a:rPr>
                <a:t>него</a:t>
              </a:r>
              <a:r>
                <a:rPr lang="en-US" sz="2800" spc="30" dirty="0" smtClean="0">
                  <a:solidFill>
                    <a:srgbClr val="FFEFD6"/>
                  </a:solidFill>
                  <a:latin typeface="Saira Light Bold"/>
                </a:rPr>
                <a:t>)</a:t>
              </a:r>
              <a:r>
                <a:rPr lang="en-US" sz="2400" spc="12" dirty="0" err="1" smtClean="0">
                  <a:solidFill>
                    <a:srgbClr val="FFEFD6"/>
                  </a:solidFill>
                  <a:latin typeface="Arimo Bold"/>
                </a:rPr>
                <a:t>перпендикулярно</a:t>
              </a:r>
              <a:r>
                <a:rPr lang="en-US" sz="2400" spc="12" dirty="0" smtClean="0">
                  <a:solidFill>
                    <a:srgbClr val="FFEFD6"/>
                  </a:solidFill>
                  <a:latin typeface="Arimo Bold"/>
                </a:rPr>
                <a:t> </a:t>
              </a:r>
              <a:r>
                <a:rPr lang="en-US" sz="2400" spc="12" dirty="0" err="1">
                  <a:solidFill>
                    <a:srgbClr val="FFEFD6"/>
                  </a:solidFill>
                  <a:latin typeface="Arimo Bold"/>
                </a:rPr>
                <a:t>поверхности</a:t>
              </a:r>
              <a:r>
                <a:rPr lang="en-US" sz="2400" spc="12" dirty="0">
                  <a:solidFill>
                    <a:srgbClr val="FFEFD6"/>
                  </a:solidFill>
                  <a:latin typeface="Arimo Bold"/>
                </a:rPr>
                <a:t> </a:t>
              </a:r>
              <a:r>
                <a:rPr lang="en-US" sz="2400" spc="12" dirty="0" err="1">
                  <a:solidFill>
                    <a:srgbClr val="FFEFD6"/>
                  </a:solidFill>
                  <a:latin typeface="Arimo Bold"/>
                </a:rPr>
                <a:t>проводника</a:t>
              </a:r>
              <a:endParaRPr lang="en-US" sz="2400" spc="12" dirty="0">
                <a:solidFill>
                  <a:srgbClr val="FFEFD6"/>
                </a:solidFill>
                <a:latin typeface="Arimo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427514" y="6863848"/>
            <a:ext cx="7157160" cy="274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150">
                <a:solidFill>
                  <a:srgbClr val="49403C"/>
                </a:solidFill>
                <a:latin typeface="Open Sans Extra Bold Italics"/>
              </a:rPr>
              <a:t>один замечательный факт: если внутри проводника имеется полость,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49403C"/>
                </a:solidFill>
                <a:latin typeface="Open Sans Extra Bold Italics"/>
              </a:rPr>
              <a:t>то поле в этой полости равно нулю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301</Words>
  <Application>Microsoft Office PowerPoint</Application>
  <PresentationFormat>Произвольный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7" baseType="lpstr">
      <vt:lpstr>Arial</vt:lpstr>
      <vt:lpstr>Saira Black</vt:lpstr>
      <vt:lpstr>Arimo</vt:lpstr>
      <vt:lpstr>Arimo Bold</vt:lpstr>
      <vt:lpstr>Saira Medium Bold Italics</vt:lpstr>
      <vt:lpstr>Calibri</vt:lpstr>
      <vt:lpstr>Saira Medium Bold</vt:lpstr>
      <vt:lpstr>Saira Light Bold</vt:lpstr>
      <vt:lpstr>Saira Bold Bold</vt:lpstr>
      <vt:lpstr>Saira Black Bold</vt:lpstr>
      <vt:lpstr>Open Sans Extra Bold Italics</vt:lpstr>
      <vt:lpstr>Open Sans Extra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Проводники в элетростатическом поле</dc:title>
  <cp:lastModifiedBy>RePack by Diakov</cp:lastModifiedBy>
  <cp:revision>2</cp:revision>
  <dcterms:created xsi:type="dcterms:W3CDTF">2006-08-16T00:00:00Z</dcterms:created>
  <dcterms:modified xsi:type="dcterms:W3CDTF">2020-03-18T17:21:29Z</dcterms:modified>
  <dc:identifier>DAD26NmPwYY</dc:identifier>
</cp:coreProperties>
</file>