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6858000" cy="9144000"/>
  <p:embeddedFontLst>
    <p:embeddedFont>
      <p:font typeface="Arimo" panose="020B0604020202020204" pitchFamily="3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Open Sans Light" panose="020B0604020202020204" charset="0"/>
      <p:regular r:id="rId26"/>
    </p:embeddedFont>
    <p:embeddedFont>
      <p:font typeface="Arimo Bold" panose="020B0704020202020204" pitchFamily="34" charset="0"/>
      <p:bold r:id="rId27"/>
    </p:embeddedFont>
    <p:embeddedFont>
      <p:font typeface="Open Sans" panose="020B0604020202020204" charset="0"/>
      <p:regular r:id="rId28"/>
    </p:embeddedFont>
    <p:embeddedFont>
      <p:font typeface="Open Sans Bold" panose="020B0604020202020204" charset="0"/>
      <p:regular r:id="rId29"/>
    </p:embeddedFont>
    <p:embeddedFont>
      <p:font typeface="Open Sans Light Bold Italics" panose="020B0604020202020204" charset="0"/>
      <p:regular r:id="rId30"/>
    </p:embeddedFont>
    <p:embeddedFont>
      <p:font typeface="Open Sans Light Bold" panose="020B0604020202020204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-516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7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2309851" y="-485775"/>
            <a:ext cx="8473861" cy="7338364"/>
            <a:chOff x="0" y="0"/>
            <a:chExt cx="6350000" cy="5499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FFFBF0"/>
            </a:solidFill>
          </p:spPr>
        </p:sp>
      </p:grpSp>
      <p:sp>
        <p:nvSpPr>
          <p:cNvPr id="4" name="AutoShape 4"/>
          <p:cNvSpPr/>
          <p:nvPr/>
        </p:nvSpPr>
        <p:spPr>
          <a:xfrm rot="1665064">
            <a:off x="17214798" y="4770823"/>
            <a:ext cx="89003" cy="6840456"/>
          </a:xfrm>
          <a:prstGeom prst="rect">
            <a:avLst/>
          </a:prstGeom>
          <a:solidFill>
            <a:srgbClr val="D1FEFF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12327" t="9095" r="41231" b="5710"/>
          <a:stretch>
            <a:fillRect/>
          </a:stretch>
        </p:blipFill>
        <p:spPr>
          <a:xfrm>
            <a:off x="10849324" y="52650"/>
            <a:ext cx="7438676" cy="1023435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1000125"/>
            <a:ext cx="7344439" cy="511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en-US" sz="3200" spc="320">
                <a:solidFill>
                  <a:srgbClr val="2D2549"/>
                </a:solidFill>
                <a:latin typeface="Open Sans Bold"/>
              </a:rPr>
              <a:t>МЕТОДИСТ.САЙТ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3629272"/>
            <a:ext cx="9588214" cy="2419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 spc="-80">
                <a:solidFill>
                  <a:srgbClr val="FFFBF0"/>
                </a:solidFill>
                <a:latin typeface="Open Sans Bold"/>
              </a:rPr>
              <a:t>Электрический ток в газах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8545830"/>
            <a:ext cx="9093823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 spc="252">
                <a:solidFill>
                  <a:srgbClr val="FFFBF0"/>
                </a:solidFill>
                <a:latin typeface="Open Sans Bold"/>
              </a:rPr>
              <a:t>физика. 10 класс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7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1002194" y="1815369"/>
            <a:ext cx="2554692" cy="1507096"/>
            <a:chOff x="0" y="0"/>
            <a:chExt cx="6350000" cy="5499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D1FEFF"/>
            </a:solidFill>
          </p:spPr>
        </p:sp>
      </p:grpSp>
      <p:grpSp>
        <p:nvGrpSpPr>
          <p:cNvPr id="4" name="Group 4"/>
          <p:cNvGrpSpPr/>
          <p:nvPr/>
        </p:nvGrpSpPr>
        <p:grpSpPr>
          <a:xfrm rot="-5400000">
            <a:off x="16735502" y="6964535"/>
            <a:ext cx="2554692" cy="1507096"/>
            <a:chOff x="0" y="0"/>
            <a:chExt cx="6350000" cy="54991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D1FE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536289" y="971550"/>
            <a:ext cx="7026324" cy="8901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800">
                <a:solidFill>
                  <a:srgbClr val="FFFFFF"/>
                </a:solidFill>
                <a:latin typeface="Open Sans Light"/>
              </a:rPr>
              <a:t> П</a:t>
            </a:r>
            <a:r>
              <a:rPr lang="en-US" sz="2800">
                <a:solidFill>
                  <a:srgbClr val="FFFFFF"/>
                </a:solidFill>
                <a:latin typeface="Open Sans Light Bold"/>
              </a:rPr>
              <a:t>ри определённой величине напряжения (точка A) скорость движения зарядов становится</a:t>
            </a:r>
          </a:p>
          <a:p>
            <a:pPr>
              <a:lnSpc>
                <a:spcPts val="3919"/>
              </a:lnSpc>
            </a:pPr>
            <a:r>
              <a:rPr lang="en-US" sz="2800">
                <a:solidFill>
                  <a:srgbClr val="FFFFFF"/>
                </a:solidFill>
                <a:latin typeface="Open Sans Light Bold"/>
              </a:rPr>
              <a:t>настолько большой, что рекомбинация вообще не успевает происходить. С этого момента все</a:t>
            </a:r>
          </a:p>
          <a:p>
            <a:pPr>
              <a:lnSpc>
                <a:spcPts val="3919"/>
              </a:lnSpc>
            </a:pPr>
            <a:r>
              <a:rPr lang="en-US" sz="2800">
                <a:solidFill>
                  <a:srgbClr val="FFFFFF"/>
                </a:solidFill>
                <a:latin typeface="Open Sans Light Bold"/>
              </a:rPr>
              <a:t>заряженные частицы, образованные под действием ионизатора, достигают электродов, и ток</a:t>
            </a:r>
          </a:p>
          <a:p>
            <a:pPr>
              <a:lnSpc>
                <a:spcPts val="3919"/>
              </a:lnSpc>
            </a:pPr>
            <a:r>
              <a:rPr lang="en-US" sz="2800">
                <a:solidFill>
                  <a:srgbClr val="FFFFFF"/>
                </a:solidFill>
                <a:latin typeface="Open Sans Light Bold"/>
              </a:rPr>
              <a:t>достигает насыщения — а именно, сила тока перестаёт меняться с увеличением напряжения.</a:t>
            </a:r>
          </a:p>
          <a:p>
            <a:pPr>
              <a:lnSpc>
                <a:spcPts val="3919"/>
              </a:lnSpc>
            </a:pPr>
            <a:r>
              <a:rPr lang="en-US" sz="2800">
                <a:solidFill>
                  <a:srgbClr val="FFFFFF"/>
                </a:solidFill>
                <a:latin typeface="Open Sans Light Bold"/>
              </a:rPr>
              <a:t>Так будет происходить вплоть до некоторой точки B.   После прохождения точки B сила тока при увеличении напряжения резко возрастает — начинается с</a:t>
            </a:r>
            <a:r>
              <a:rPr lang="en-US" sz="2800" u="sng">
                <a:solidFill>
                  <a:srgbClr val="FFFFFF"/>
                </a:solidFill>
                <a:latin typeface="Open Sans Light Bold Italics"/>
              </a:rPr>
              <a:t>амостоятельный разряд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759227" y="636270"/>
            <a:ext cx="7770787" cy="6920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800">
                <a:solidFill>
                  <a:srgbClr val="FFFFFF"/>
                </a:solidFill>
                <a:latin typeface="Open Sans Light Bold"/>
              </a:rPr>
              <a:t>Заряженные частицы газа движутся от столкновения к столкновению; в промежутках между столкновениями они разгоняются электрическим полем, увеличивая свою кинетическую</a:t>
            </a:r>
          </a:p>
          <a:p>
            <a:pPr>
              <a:lnSpc>
                <a:spcPts val="3919"/>
              </a:lnSpc>
            </a:pPr>
            <a:r>
              <a:rPr lang="en-US" sz="2800">
                <a:solidFill>
                  <a:srgbClr val="FFFFFF"/>
                </a:solidFill>
                <a:latin typeface="Open Sans Light Bold"/>
              </a:rPr>
              <a:t>энергию. И вот, когда напряжение становится достаточно большим (та самая точка B), электроны за время свободного пробега достигают таких энергий, что при соударении с нейтральными</a:t>
            </a:r>
          </a:p>
          <a:p>
            <a:pPr>
              <a:lnSpc>
                <a:spcPts val="3919"/>
              </a:lnSpc>
            </a:pPr>
            <a:r>
              <a:rPr lang="en-US" sz="2800">
                <a:solidFill>
                  <a:srgbClr val="FFFFFF"/>
                </a:solidFill>
                <a:latin typeface="Open Sans Light Bold"/>
              </a:rPr>
              <a:t>атомами ионизируют31 их!</a:t>
            </a:r>
          </a:p>
          <a:p>
            <a:pPr>
              <a:lnSpc>
                <a:spcPts val="3919"/>
              </a:lnSpc>
            </a:pPr>
            <a:r>
              <a:rPr lang="en-US" sz="2800">
                <a:solidFill>
                  <a:srgbClr val="FFFFFF"/>
                </a:solidFill>
                <a:latin typeface="Open Sans Light Bold"/>
              </a:rPr>
              <a:t>Начин</a:t>
            </a:r>
            <a:r>
              <a:rPr lang="en-US" sz="2800" u="sng">
                <a:solidFill>
                  <a:srgbClr val="FFFFFF"/>
                </a:solidFill>
                <a:latin typeface="Open Sans Light Bold"/>
              </a:rPr>
              <a:t>ается так называемая ионизация электронным ударом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7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2101" y="576756"/>
            <a:ext cx="8264669" cy="8251446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BF0">
                <a:alpha val="9803"/>
              </a:srgbClr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8357901" y="7071591"/>
            <a:ext cx="9284337" cy="2771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56"/>
              </a:lnSpc>
            </a:pPr>
            <a:r>
              <a:rPr lang="en-US" sz="2104" spc="21">
                <a:solidFill>
                  <a:srgbClr val="FFFBF0"/>
                </a:solidFill>
                <a:latin typeface="Open Sans Bold"/>
              </a:rPr>
              <a:t>Если газовый промежуток находится под высоким напряжением, то для самостоятельного </a:t>
            </a:r>
            <a:r>
              <a:rPr lang="en-US" sz="2104" spc="21">
                <a:solidFill>
                  <a:srgbClr val="FFFBF0"/>
                </a:solidFill>
                <a:latin typeface="Arimo Bold"/>
              </a:rPr>
              <a:t>разряда не нужен никакой ионизатор. </a:t>
            </a:r>
          </a:p>
          <a:p>
            <a:pPr algn="just">
              <a:lnSpc>
                <a:spcPts val="3156"/>
              </a:lnSpc>
            </a:pPr>
            <a:r>
              <a:rPr lang="en-US" sz="2104" spc="21">
                <a:solidFill>
                  <a:srgbClr val="FFFBF0"/>
                </a:solidFill>
                <a:latin typeface="Arimo Bold"/>
              </a:rPr>
              <a:t>Достаточно в газе оказаться лишь одному свободному</a:t>
            </a:r>
          </a:p>
          <a:p>
            <a:pPr algn="just">
              <a:lnSpc>
                <a:spcPts val="3156"/>
              </a:lnSpc>
            </a:pPr>
            <a:r>
              <a:rPr lang="en-US" sz="2104" spc="21">
                <a:solidFill>
                  <a:srgbClr val="FFFBF0"/>
                </a:solidFill>
                <a:latin typeface="Arimo Bold"/>
              </a:rPr>
              <a:t>электрону, и начнётся описанная выше электронная лавина. А хотя бы один свободный электрон</a:t>
            </a:r>
          </a:p>
          <a:p>
            <a:pPr algn="just">
              <a:lnSpc>
                <a:spcPts val="3156"/>
              </a:lnSpc>
            </a:pPr>
            <a:r>
              <a:rPr lang="en-US" sz="2104" spc="21">
                <a:solidFill>
                  <a:srgbClr val="FFFBF0"/>
                </a:solidFill>
                <a:latin typeface="Arimo Bold"/>
              </a:rPr>
              <a:t>всегда найдё</a:t>
            </a:r>
            <a:r>
              <a:rPr lang="en-US" sz="2104" spc="21">
                <a:solidFill>
                  <a:srgbClr val="FFFBF0"/>
                </a:solidFill>
                <a:latin typeface="Arimo"/>
              </a:rPr>
              <a:t>тся!</a:t>
            </a:r>
            <a:r>
              <a:rPr lang="en-US" sz="2104" spc="21">
                <a:solidFill>
                  <a:srgbClr val="FFFBF0"/>
                </a:solidFill>
                <a:latin typeface="Open Sans"/>
              </a:rPr>
              <a:t>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819150"/>
            <a:ext cx="9696794" cy="900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63"/>
              </a:lnSpc>
            </a:pPr>
            <a:r>
              <a:rPr lang="en-US" sz="5969" spc="59">
                <a:solidFill>
                  <a:srgbClr val="FFFBF0"/>
                </a:solidFill>
                <a:latin typeface="Open Sans"/>
              </a:rPr>
              <a:t>самостоятельный разряд</a:t>
            </a:r>
          </a:p>
        </p:txBody>
      </p:sp>
      <p:sp>
        <p:nvSpPr>
          <p:cNvPr id="6" name="AutoShape 6"/>
          <p:cNvSpPr/>
          <p:nvPr/>
        </p:nvSpPr>
        <p:spPr>
          <a:xfrm>
            <a:off x="10725494" y="2007971"/>
            <a:ext cx="4876800" cy="3790950"/>
          </a:xfrm>
          <a:prstGeom prst="rect">
            <a:avLst/>
          </a:prstGeom>
          <a:solidFill>
            <a:srgbClr val="FFFBF0"/>
          </a:solidFill>
        </p:spPr>
      </p:sp>
      <p:grpSp>
        <p:nvGrpSpPr>
          <p:cNvPr id="7" name="Group 7"/>
          <p:cNvGrpSpPr/>
          <p:nvPr/>
        </p:nvGrpSpPr>
        <p:grpSpPr>
          <a:xfrm>
            <a:off x="12514541" y="-554758"/>
            <a:ext cx="5994447" cy="5125459"/>
            <a:chOff x="0" y="0"/>
            <a:chExt cx="7992595" cy="6833945"/>
          </a:xfrm>
        </p:grpSpPr>
        <p:grpSp>
          <p:nvGrpSpPr>
            <p:cNvPr id="8" name="Group 8"/>
            <p:cNvGrpSpPr/>
            <p:nvPr/>
          </p:nvGrpSpPr>
          <p:grpSpPr>
            <a:xfrm rot="-10800000">
              <a:off x="1662677" y="514155"/>
              <a:ext cx="6329918" cy="6319790"/>
              <a:chOff x="0" y="0"/>
              <a:chExt cx="6350000" cy="633984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6350000" cy="633984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39840">
                    <a:moveTo>
                      <a:pt x="6350000" y="6339840"/>
                    </a:moveTo>
                    <a:lnTo>
                      <a:pt x="0" y="63398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BF0"/>
              </a:solidFill>
            </p:spPr>
          </p:sp>
        </p:grpSp>
        <p:sp>
          <p:nvSpPr>
            <p:cNvPr id="10" name="AutoShape 10"/>
            <p:cNvSpPr/>
            <p:nvPr/>
          </p:nvSpPr>
          <p:spPr>
            <a:xfrm rot="-2700000">
              <a:off x="2636961" y="-1071046"/>
              <a:ext cx="72446" cy="7488461"/>
            </a:xfrm>
            <a:prstGeom prst="rect">
              <a:avLst/>
            </a:prstGeom>
            <a:solidFill>
              <a:srgbClr val="FFFBF0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1028700" y="1950821"/>
            <a:ext cx="6404907" cy="7757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15"/>
              </a:lnSpc>
            </a:pPr>
            <a:r>
              <a:rPr lang="en-US" sz="2582">
                <a:solidFill>
                  <a:srgbClr val="FFFFFF"/>
                </a:solidFill>
                <a:latin typeface="Open Sans Light Bold"/>
              </a:rPr>
              <a:t>В результате возникающей электронной лавины число ионизированных атомов стремительно увеличивается, вследствие чего быстро</a:t>
            </a:r>
          </a:p>
          <a:p>
            <a:pPr>
              <a:lnSpc>
                <a:spcPts val="3615"/>
              </a:lnSpc>
            </a:pPr>
            <a:r>
              <a:rPr lang="en-US" sz="2582">
                <a:solidFill>
                  <a:srgbClr val="FFFFFF"/>
                </a:solidFill>
                <a:latin typeface="Open Sans Light Bold"/>
              </a:rPr>
              <a:t>возрастает и сила тока.</a:t>
            </a:r>
          </a:p>
          <a:p>
            <a:pPr>
              <a:lnSpc>
                <a:spcPts val="3615"/>
              </a:lnSpc>
            </a:pPr>
            <a:r>
              <a:rPr lang="en-US" sz="2582">
                <a:solidFill>
                  <a:srgbClr val="FFFFFF"/>
                </a:solidFill>
                <a:latin typeface="Open Sans Light Bold"/>
              </a:rPr>
              <a:t>Количество свободных зарядов становится таким большим, что необходимость во внешнем</a:t>
            </a:r>
          </a:p>
          <a:p>
            <a:pPr>
              <a:lnSpc>
                <a:spcPts val="3615"/>
              </a:lnSpc>
            </a:pPr>
            <a:r>
              <a:rPr lang="en-US" sz="2582">
                <a:solidFill>
                  <a:srgbClr val="FFFFFF"/>
                </a:solidFill>
                <a:latin typeface="Open Sans Light Bold"/>
              </a:rPr>
              <a:t>ионизаторе отпадает. Его можно попросту убрать. </a:t>
            </a:r>
          </a:p>
          <a:p>
            <a:pPr>
              <a:lnSpc>
                <a:spcPts val="3615"/>
              </a:lnSpc>
            </a:pPr>
            <a:r>
              <a:rPr lang="en-US" sz="2582">
                <a:solidFill>
                  <a:srgbClr val="FFFFFF"/>
                </a:solidFill>
                <a:latin typeface="Open Sans Light Bold"/>
              </a:rPr>
              <a:t>Свободные заряженные частицы теперь порождаются в результате внутренних процессов, происходящих в газе — вот почему р</a:t>
            </a:r>
            <a:r>
              <a:rPr lang="en-US" sz="2582" u="sng">
                <a:solidFill>
                  <a:srgbClr val="FFFFFF"/>
                </a:solidFill>
                <a:latin typeface="Open Sans Light Bold Italics"/>
              </a:rPr>
              <a:t>азряд     называется самостоятельным.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91399" y="495763"/>
            <a:ext cx="8910760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200" spc="42">
                <a:solidFill>
                  <a:srgbClr val="1B7895"/>
                </a:solidFill>
                <a:latin typeface="Open Sans Bold"/>
              </a:rPr>
              <a:t>Самостоятельный разряд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9999"/>
          </a:blip>
          <a:srcRect t="22808" b="20217"/>
          <a:stretch>
            <a:fillRect/>
          </a:stretch>
        </p:blipFill>
        <p:spPr>
          <a:xfrm>
            <a:off x="-218464" y="3367548"/>
            <a:ext cx="18724929" cy="7107713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6046779" y="4489435"/>
            <a:ext cx="6194442" cy="4768865"/>
            <a:chOff x="0" y="0"/>
            <a:chExt cx="8259257" cy="6358487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65082" cy="6358487"/>
            </a:xfrm>
            <a:prstGeom prst="rect">
              <a:avLst/>
            </a:prstGeom>
            <a:solidFill>
              <a:srgbClr val="1B7895"/>
            </a:solidFill>
          </p:spPr>
        </p:sp>
        <p:sp>
          <p:nvSpPr>
            <p:cNvPr id="6" name="AutoShape 6"/>
            <p:cNvSpPr/>
            <p:nvPr/>
          </p:nvSpPr>
          <p:spPr>
            <a:xfrm>
              <a:off x="8194175" y="0"/>
              <a:ext cx="65082" cy="6358487"/>
            </a:xfrm>
            <a:prstGeom prst="rect">
              <a:avLst/>
            </a:prstGeom>
            <a:solidFill>
              <a:srgbClr val="1B7895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7114784" y="3367548"/>
            <a:ext cx="4720367" cy="6705602"/>
            <a:chOff x="0" y="0"/>
            <a:chExt cx="6293822" cy="8940803"/>
          </a:xfrm>
        </p:grpSpPr>
        <p:sp>
          <p:nvSpPr>
            <p:cNvPr id="8" name="TextBox 8"/>
            <p:cNvSpPr txBox="1"/>
            <p:nvPr/>
          </p:nvSpPr>
          <p:spPr>
            <a:xfrm>
              <a:off x="0" y="-28575"/>
              <a:ext cx="6293822" cy="14204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90"/>
                </a:lnSpc>
              </a:pPr>
              <a:r>
                <a:rPr lang="en-US" sz="3300" spc="330">
                  <a:solidFill>
                    <a:srgbClr val="1B7895"/>
                  </a:solidFill>
                  <a:latin typeface="Open Sans"/>
                </a:rPr>
                <a:t>ИСКРОВОЙ РАЗРЯД 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056133"/>
              <a:ext cx="6293822" cy="68846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50"/>
                </a:lnSpc>
              </a:pPr>
              <a:r>
                <a:rPr lang="en-US" sz="2100" spc="21">
                  <a:solidFill>
                    <a:srgbClr val="1B7895"/>
                  </a:solidFill>
                  <a:latin typeface="Open Sans Bold"/>
                </a:rPr>
                <a:t>Примером гигантского искрового разряда является молния. Она возникает либо между двумя заряженными облаками, либо между заряженным облаком и Землей. Сила тока в молнии достигает 500000 ампер, а разность потенциалов между облаком и Землей — 1 млрд. вольт. Длина светящегося канала может достигать 10 км, а его диаметр — 4 м.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28700" y="3810273"/>
            <a:ext cx="5084621" cy="5996853"/>
            <a:chOff x="0" y="0"/>
            <a:chExt cx="6779495" cy="7995804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38100"/>
              <a:ext cx="6779495" cy="75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1"/>
                </a:lnSpc>
              </a:pPr>
              <a:r>
                <a:rPr lang="en-US" sz="3554" spc="355">
                  <a:solidFill>
                    <a:srgbClr val="1B7895"/>
                  </a:solidFill>
                  <a:latin typeface="Open Sans"/>
                </a:rPr>
                <a:t>ТЛЕЮЩИЙ РАЗРЯД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429922"/>
              <a:ext cx="6779495" cy="6565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2400" spc="24">
                  <a:solidFill>
                    <a:srgbClr val="1B7895"/>
                  </a:solidFill>
                  <a:latin typeface="Open Sans Bold"/>
                </a:rPr>
                <a:t>Тлеющий разряд используют в газоразрядных трубках для освещения и рекламы. Красное свечение возникает при наполнении трубки неоном. Положительный столб в аргоне имеет синевато-зеленоватый цвет. В лампах дневного света используют разряд в парах ртути.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2636537" y="814850"/>
            <a:ext cx="4411726" cy="9258300"/>
            <a:chOff x="0" y="0"/>
            <a:chExt cx="5882302" cy="12344400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28575"/>
              <a:ext cx="5882302" cy="13294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09"/>
                </a:lnSpc>
              </a:pPr>
              <a:r>
                <a:rPr lang="en-US" sz="3084" spc="308">
                  <a:solidFill>
                    <a:srgbClr val="1B7895"/>
                  </a:solidFill>
                  <a:latin typeface="Open Sans"/>
                </a:rPr>
                <a:t>КОРОННЫЙ РАЗРЯД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1908431"/>
              <a:ext cx="5882302" cy="104359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4"/>
                </a:lnSpc>
              </a:pPr>
              <a:r>
                <a:rPr lang="en-US" sz="1962" spc="19">
                  <a:solidFill>
                    <a:srgbClr val="1B7895"/>
                  </a:solidFill>
                  <a:latin typeface="Open Sans"/>
                </a:rPr>
                <a:t> </a:t>
              </a:r>
              <a:r>
                <a:rPr lang="en-US" sz="1962" spc="19">
                  <a:solidFill>
                    <a:srgbClr val="1B7895"/>
                  </a:solidFill>
                  <a:latin typeface="Open Sans Bold"/>
                </a:rPr>
                <a:t>можно получить около тонкой </a:t>
              </a:r>
              <a:r>
                <a:rPr lang="en-US" sz="1962" spc="19">
                  <a:solidFill>
                    <a:srgbClr val="1B7895"/>
                  </a:solidFill>
                  <a:latin typeface="Open Sans"/>
                </a:rPr>
                <a:t>п</a:t>
              </a:r>
              <a:r>
                <a:rPr lang="en-US" sz="1962" spc="19">
                  <a:solidFill>
                    <a:srgbClr val="1B7895"/>
                  </a:solidFill>
                  <a:latin typeface="Open Sans Bold"/>
                </a:rPr>
                <a:t>роволоки. При этом возле нее наблюдается свечение, имеющее вид оболочки или короны, окружающей проволоку, откуда и произошло название разряда., используется в технике для устройства электрофильтров, предназначенных для очистки промышленных газов от твердых и жидких примесей. В природе коронный разряд возникает иногда под действием атмосферного электрического поля на ветках деревьев, верхушках мачт (так называемые огни святого Эльма). Коронный разряд может возникнуть на тонких проводах, находящихся под напряжением.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 rot="-5400000">
            <a:off x="15028831" y="613569"/>
            <a:ext cx="5121721" cy="2343757"/>
            <a:chOff x="0" y="0"/>
            <a:chExt cx="6350000" cy="54991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1B7895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1657941" y="1543354"/>
            <a:ext cx="8910760" cy="1470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1B7895"/>
                </a:solidFill>
                <a:latin typeface="Open Sans Light Bold"/>
              </a:rPr>
              <a:t>В зависимости от давления газа, напряжения, приложенного к электродам, формы и характера расположения электродов различают следующие типы самостоятельного разряда: тлеющий, коронный, дуговой и искровой.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065269" y="-231782"/>
            <a:ext cx="48811" cy="7359665"/>
          </a:xfrm>
          <a:prstGeom prst="rect">
            <a:avLst/>
          </a:prstGeom>
          <a:solidFill>
            <a:srgbClr val="1B7895">
              <a:alpha val="33725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12210900" y="-231782"/>
            <a:ext cx="48811" cy="7359665"/>
          </a:xfrm>
          <a:prstGeom prst="rect">
            <a:avLst/>
          </a:prstGeom>
          <a:solidFill>
            <a:srgbClr val="1B7895">
              <a:alpha val="33725"/>
            </a:srgbClr>
          </a:solidFill>
        </p:spPr>
      </p:sp>
      <p:sp>
        <p:nvSpPr>
          <p:cNvPr id="4" name="AutoShape 4"/>
          <p:cNvSpPr/>
          <p:nvPr/>
        </p:nvSpPr>
        <p:spPr>
          <a:xfrm>
            <a:off x="-628650" y="-11810"/>
            <a:ext cx="19259550" cy="2883355"/>
          </a:xfrm>
          <a:prstGeom prst="rect">
            <a:avLst/>
          </a:prstGeom>
          <a:solidFill>
            <a:srgbClr val="1B7895"/>
          </a:solidFill>
        </p:spPr>
      </p:sp>
      <p:sp>
        <p:nvSpPr>
          <p:cNvPr id="5" name="TextBox 5"/>
          <p:cNvSpPr txBox="1"/>
          <p:nvPr/>
        </p:nvSpPr>
        <p:spPr>
          <a:xfrm>
            <a:off x="1284258" y="7143815"/>
            <a:ext cx="14164006" cy="2754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spc="21">
                <a:solidFill>
                  <a:srgbClr val="1B7895"/>
                </a:solidFill>
                <a:latin typeface="Open Sans Bold"/>
              </a:rPr>
              <a:t>В настоящее время электрическую дугу, горящую при атмосферном давлении, чаще всего получают между специальными угольными электродами. Ее температура при атмосферном давлении около 4000 °С. Электрическая дуга является мощным источником света и широко применяется в проекционных, прожекторных и других осветительных установках. Вследствие высокой температуры дуга широко применяется для сварки и резки металлов. Высокую температуру дуги используют также при устройстве дуговых электрических печей, играющих важную роль в современной электрометаллургии.</a:t>
            </a:r>
          </a:p>
        </p:txBody>
      </p:sp>
      <p:grpSp>
        <p:nvGrpSpPr>
          <p:cNvPr id="6" name="Group 6"/>
          <p:cNvGrpSpPr/>
          <p:nvPr/>
        </p:nvGrpSpPr>
        <p:grpSpPr>
          <a:xfrm rot="-8100000">
            <a:off x="-449958" y="1146421"/>
            <a:ext cx="865165" cy="863781"/>
            <a:chOff x="0" y="0"/>
            <a:chExt cx="6350000" cy="63398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FEFF">
                <a:alpha val="56862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 rot="2700000">
            <a:off x="17896570" y="1187507"/>
            <a:ext cx="782861" cy="781608"/>
            <a:chOff x="0" y="0"/>
            <a:chExt cx="6350000" cy="633984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FEFF">
                <a:alpha val="56862"/>
              </a:srgbClr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 t="9911" b="13748"/>
          <a:stretch>
            <a:fillRect/>
          </a:stretch>
        </p:blipFill>
        <p:spPr>
          <a:xfrm>
            <a:off x="1284258" y="3349538"/>
            <a:ext cx="4214872" cy="371674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451374" y="3349538"/>
            <a:ext cx="5385252" cy="358792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646820" y="3349538"/>
            <a:ext cx="4288552" cy="371674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974041" y="914400"/>
            <a:ext cx="14339917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spc="60">
                <a:solidFill>
                  <a:srgbClr val="FFFBF0"/>
                </a:solidFill>
                <a:latin typeface="Open Sans"/>
              </a:rPr>
              <a:t>дуговой разряд.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065269" y="-231782"/>
            <a:ext cx="48811" cy="7359665"/>
          </a:xfrm>
          <a:prstGeom prst="rect">
            <a:avLst/>
          </a:prstGeom>
          <a:solidFill>
            <a:srgbClr val="1B7895">
              <a:alpha val="33725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12210900" y="-231782"/>
            <a:ext cx="48811" cy="7359665"/>
          </a:xfrm>
          <a:prstGeom prst="rect">
            <a:avLst/>
          </a:prstGeom>
          <a:solidFill>
            <a:srgbClr val="1B7895">
              <a:alpha val="33725"/>
            </a:srgbClr>
          </a:solidFill>
        </p:spPr>
      </p:sp>
      <p:sp>
        <p:nvSpPr>
          <p:cNvPr id="4" name="AutoShape 4"/>
          <p:cNvSpPr/>
          <p:nvPr/>
        </p:nvSpPr>
        <p:spPr>
          <a:xfrm>
            <a:off x="-628650" y="-11810"/>
            <a:ext cx="19259550" cy="2883355"/>
          </a:xfrm>
          <a:prstGeom prst="rect">
            <a:avLst/>
          </a:prstGeom>
          <a:solidFill>
            <a:srgbClr val="1B7895"/>
          </a:solidFill>
        </p:spPr>
      </p:sp>
      <p:grpSp>
        <p:nvGrpSpPr>
          <p:cNvPr id="5" name="Group 5"/>
          <p:cNvGrpSpPr/>
          <p:nvPr/>
        </p:nvGrpSpPr>
        <p:grpSpPr>
          <a:xfrm rot="-8100000">
            <a:off x="-449958" y="1146421"/>
            <a:ext cx="865165" cy="863781"/>
            <a:chOff x="0" y="0"/>
            <a:chExt cx="6350000" cy="63398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FEFF">
                <a:alpha val="56862"/>
              </a:srgbClr>
            </a:solidFill>
          </p:spPr>
        </p:sp>
      </p:grpSp>
      <p:grpSp>
        <p:nvGrpSpPr>
          <p:cNvPr id="7" name="Group 7"/>
          <p:cNvGrpSpPr/>
          <p:nvPr/>
        </p:nvGrpSpPr>
        <p:grpSpPr>
          <a:xfrm rot="2700000">
            <a:off x="17896570" y="1187507"/>
            <a:ext cx="782861" cy="781608"/>
            <a:chOff x="0" y="0"/>
            <a:chExt cx="6350000" cy="633984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FEFF">
                <a:alpha val="56862"/>
              </a:srgbClr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 b="21492"/>
          <a:stretch>
            <a:fillRect/>
          </a:stretch>
        </p:blipFill>
        <p:spPr>
          <a:xfrm>
            <a:off x="679818" y="3868983"/>
            <a:ext cx="4642558" cy="242830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l="48006" t="19676" b="13421"/>
          <a:stretch>
            <a:fillRect/>
          </a:stretch>
        </p:blipFill>
        <p:spPr>
          <a:xfrm>
            <a:off x="6871758" y="3448050"/>
            <a:ext cx="3976694" cy="383775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 l="2117" r="2117"/>
          <a:stretch>
            <a:fillRect/>
          </a:stretch>
        </p:blipFill>
        <p:spPr>
          <a:xfrm>
            <a:off x="12800365" y="3557091"/>
            <a:ext cx="4761055" cy="3728714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974041" y="914400"/>
            <a:ext cx="14339917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spc="60">
                <a:solidFill>
                  <a:srgbClr val="FFFBF0"/>
                </a:solidFill>
                <a:latin typeface="Open Sans"/>
              </a:rPr>
              <a:t>тлеющий разряд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79818" y="8812792"/>
            <a:ext cx="10168635" cy="472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00"/>
              </a:lnSpc>
            </a:pPr>
            <a:r>
              <a:rPr lang="en-US" sz="2600" spc="26">
                <a:solidFill>
                  <a:srgbClr val="1B7895"/>
                </a:solidFill>
                <a:latin typeface="Open Sans"/>
              </a:rPr>
              <a:t>            лампы дневного света                  газосветные трубки                                                  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918862" y="8812792"/>
            <a:ext cx="4642558" cy="472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2600" spc="26">
                <a:solidFill>
                  <a:srgbClr val="1B7895"/>
                </a:solidFill>
                <a:latin typeface="Open Sans"/>
              </a:rPr>
              <a:t>неоновые лампы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628650" y="-6371"/>
            <a:ext cx="19259550" cy="3333750"/>
          </a:xfrm>
          <a:prstGeom prst="rect">
            <a:avLst/>
          </a:prstGeom>
          <a:solidFill>
            <a:srgbClr val="1B7895"/>
          </a:solidFill>
        </p:spPr>
      </p:sp>
      <p:grpSp>
        <p:nvGrpSpPr>
          <p:cNvPr id="3" name="Group 3"/>
          <p:cNvGrpSpPr/>
          <p:nvPr/>
        </p:nvGrpSpPr>
        <p:grpSpPr>
          <a:xfrm>
            <a:off x="15738501" y="-1749685"/>
            <a:ext cx="4279093" cy="5146425"/>
            <a:chOff x="0" y="0"/>
            <a:chExt cx="5705457" cy="6861900"/>
          </a:xfrm>
        </p:grpSpPr>
        <p:grpSp>
          <p:nvGrpSpPr>
            <p:cNvPr id="4" name="Group 4"/>
            <p:cNvGrpSpPr/>
            <p:nvPr/>
          </p:nvGrpSpPr>
          <p:grpSpPr>
            <a:xfrm rot="-5400000">
              <a:off x="-2857" y="3293340"/>
              <a:ext cx="3571417" cy="3565702"/>
              <a:chOff x="0" y="0"/>
              <a:chExt cx="6350000" cy="633984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6350000" cy="633984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39840">
                    <a:moveTo>
                      <a:pt x="6350000" y="6339840"/>
                    </a:moveTo>
                    <a:lnTo>
                      <a:pt x="0" y="63398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BF0"/>
              </a:solidFill>
            </p:spPr>
          </p:sp>
        </p:grpSp>
        <p:sp>
          <p:nvSpPr>
            <p:cNvPr id="6" name="AutoShape 6"/>
            <p:cNvSpPr/>
            <p:nvPr/>
          </p:nvSpPr>
          <p:spPr>
            <a:xfrm rot="2700000">
              <a:off x="2996050" y="-1071046"/>
              <a:ext cx="72446" cy="7488461"/>
            </a:xfrm>
            <a:prstGeom prst="rect">
              <a:avLst/>
            </a:prstGeom>
            <a:solidFill>
              <a:srgbClr val="FFFBF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78904" y="3701293"/>
            <a:ext cx="4697931" cy="455112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l="8512" r="6297"/>
          <a:stretch>
            <a:fillRect/>
          </a:stretch>
        </p:blipFill>
        <p:spPr>
          <a:xfrm>
            <a:off x="6577925" y="3701293"/>
            <a:ext cx="4846399" cy="455112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 l="19214" r="4529"/>
          <a:stretch>
            <a:fillRect/>
          </a:stretch>
        </p:blipFill>
        <p:spPr>
          <a:xfrm>
            <a:off x="12538933" y="3701293"/>
            <a:ext cx="5218837" cy="455112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6783817" y="9169166"/>
            <a:ext cx="4720367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000" spc="30">
                <a:solidFill>
                  <a:srgbClr val="1B7895"/>
                </a:solidFill>
                <a:latin typeface="Open Sans"/>
              </a:rPr>
              <a:t>свечение в виде короны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9169166"/>
            <a:ext cx="4720367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000" spc="30">
                <a:solidFill>
                  <a:srgbClr val="1B7895"/>
                </a:solidFill>
                <a:latin typeface="Open Sans"/>
              </a:rPr>
              <a:t>на тонких проводах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538933" y="9169166"/>
            <a:ext cx="4720367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000" spc="30">
                <a:solidFill>
                  <a:srgbClr val="1B7895"/>
                </a:solidFill>
                <a:latin typeface="Open Sans"/>
              </a:rPr>
              <a:t>на ЛЭП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952096"/>
            <a:ext cx="13320997" cy="98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00"/>
              </a:lnSpc>
            </a:pPr>
            <a:r>
              <a:rPr lang="en-US" sz="6500" spc="65">
                <a:solidFill>
                  <a:srgbClr val="FFFBF0"/>
                </a:solidFill>
                <a:latin typeface="Open Sans Bold"/>
              </a:rPr>
              <a:t>коронный разряд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93063" y="2957918"/>
            <a:ext cx="7662709" cy="7650449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7895">
                <a:alpha val="4705"/>
              </a:srgbClr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9115425" y="1028700"/>
            <a:ext cx="57150" cy="8229600"/>
          </a:xfrm>
          <a:prstGeom prst="rect">
            <a:avLst/>
          </a:prstGeom>
          <a:solidFill>
            <a:srgbClr val="1B7895"/>
          </a:solidFill>
        </p:spPr>
      </p:sp>
      <p:grpSp>
        <p:nvGrpSpPr>
          <p:cNvPr id="5" name="Group 5"/>
          <p:cNvGrpSpPr/>
          <p:nvPr/>
        </p:nvGrpSpPr>
        <p:grpSpPr>
          <a:xfrm rot="-10800000">
            <a:off x="10922637" y="-262890"/>
            <a:ext cx="7662709" cy="7650449"/>
            <a:chOff x="0" y="0"/>
            <a:chExt cx="6350000" cy="63398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7895">
                <a:alpha val="4705"/>
              </a:srgbClr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7045" y="3562334"/>
            <a:ext cx="8383416" cy="559246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t="3945" b="3945"/>
          <a:stretch>
            <a:fillRect/>
          </a:stretch>
        </p:blipFill>
        <p:spPr>
          <a:xfrm>
            <a:off x="9584720" y="700907"/>
            <a:ext cx="8148330" cy="572285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395383" y="1744589"/>
            <a:ext cx="6528508" cy="573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80"/>
              </a:lnSpc>
            </a:pPr>
            <a:r>
              <a:rPr lang="en-US" sz="3600" spc="179">
                <a:solidFill>
                  <a:srgbClr val="1B7895"/>
                </a:solidFill>
                <a:latin typeface="Open Sans Bold"/>
              </a:rPr>
              <a:t>ИСКРОВОЙ РАЗРЯД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364109" y="8740526"/>
            <a:ext cx="6528508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00"/>
              </a:lnSpc>
            </a:pPr>
            <a:r>
              <a:rPr lang="en-US" sz="3000" spc="30">
                <a:solidFill>
                  <a:srgbClr val="1B7895"/>
                </a:solidFill>
                <a:latin typeface="Open Sans"/>
              </a:rPr>
              <a:t>электрофорная машина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838106" y="9427902"/>
            <a:ext cx="1643062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1B7895"/>
                </a:solidFill>
                <a:latin typeface="Open Sans Light"/>
              </a:rPr>
              <a:t>молния </a:t>
            </a:r>
          </a:p>
          <a:p>
            <a:pPr algn="ctr">
              <a:lnSpc>
                <a:spcPts val="4759"/>
              </a:lnSpc>
            </a:pPr>
            <a:endParaRPr lang="en-US" sz="3400">
              <a:solidFill>
                <a:srgbClr val="1B7895"/>
              </a:solidFill>
              <a:latin typeface="Open Sans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776372" y="0"/>
            <a:ext cx="10735257" cy="10967764"/>
          </a:xfrm>
          <a:prstGeom prst="rect">
            <a:avLst/>
          </a:prstGeom>
          <a:solidFill>
            <a:srgbClr val="FFFBF0"/>
          </a:solidFill>
        </p:spPr>
      </p:sp>
      <p:grpSp>
        <p:nvGrpSpPr>
          <p:cNvPr id="3" name="Group 3"/>
          <p:cNvGrpSpPr/>
          <p:nvPr/>
        </p:nvGrpSpPr>
        <p:grpSpPr>
          <a:xfrm>
            <a:off x="4635119" y="2296678"/>
            <a:ext cx="9017763" cy="5454489"/>
            <a:chOff x="0" y="0"/>
            <a:chExt cx="12023684" cy="7272651"/>
          </a:xfrm>
        </p:grpSpPr>
        <p:sp>
          <p:nvSpPr>
            <p:cNvPr id="4" name="TextBox 4"/>
            <p:cNvSpPr txBox="1"/>
            <p:nvPr/>
          </p:nvSpPr>
          <p:spPr>
            <a:xfrm>
              <a:off x="2" y="0"/>
              <a:ext cx="12023680" cy="2552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40"/>
                </a:lnSpc>
              </a:pPr>
              <a:r>
                <a:rPr lang="en-US" sz="4200" spc="42">
                  <a:solidFill>
                    <a:srgbClr val="1B7895"/>
                  </a:solidFill>
                  <a:latin typeface="Open Sans Bold"/>
                </a:rPr>
                <a:t>газы являются диэлектриками — электрический</a:t>
              </a:r>
            </a:p>
            <a:p>
              <a:pPr algn="ctr">
                <a:lnSpc>
                  <a:spcPts val="5040"/>
                </a:lnSpc>
              </a:pPr>
              <a:r>
                <a:rPr lang="en-US" sz="4200" spc="42">
                  <a:solidFill>
                    <a:srgbClr val="1B7895"/>
                  </a:solidFill>
                  <a:latin typeface="Arimo Bold"/>
                </a:rPr>
                <a:t>ток через них не проходит</a:t>
              </a:r>
              <a:r>
                <a:rPr lang="en-US" sz="4200" spc="42">
                  <a:solidFill>
                    <a:srgbClr val="1B7895"/>
                  </a:solidFill>
                  <a:latin typeface="Arimo"/>
                </a:rPr>
                <a:t>.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254457"/>
              <a:ext cx="12023684" cy="40181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80"/>
                </a:lnSpc>
              </a:pPr>
              <a:r>
                <a:rPr lang="en-US" sz="3600" spc="179" dirty="0">
                  <a:solidFill>
                    <a:srgbClr val="1B7895"/>
                  </a:solidFill>
                  <a:latin typeface="Open Sans Bold"/>
                </a:rPr>
                <a:t>ПРИ ОБЫЧНЫХ УСЛОВИЯХ ГАЗЫ СОСТОЯТ ИЗ ЭЛЕКТРИЧЕСКИ НЕЙТРАЛЬНЫХ АТОМОВ ИЛИ МОЛЕКУЛ;</a:t>
              </a:r>
            </a:p>
            <a:p>
              <a:pPr algn="ctr">
                <a:lnSpc>
                  <a:spcPts val="4680"/>
                </a:lnSpc>
              </a:pPr>
              <a:r>
                <a:rPr lang="en-US" sz="2800" spc="60" dirty="0" err="1">
                  <a:solidFill>
                    <a:srgbClr val="1B7895"/>
                  </a:solidFill>
                  <a:latin typeface="Arimo Bold"/>
                </a:rPr>
                <a:t>свободных</a:t>
              </a:r>
              <a:r>
                <a:rPr lang="en-US" sz="2800" spc="60" dirty="0">
                  <a:solidFill>
                    <a:srgbClr val="1B7895"/>
                  </a:solidFill>
                  <a:latin typeface="Arimo Bold"/>
                </a:rPr>
                <a:t> </a:t>
              </a:r>
              <a:r>
                <a:rPr lang="en-US" sz="2800" spc="60" dirty="0" err="1">
                  <a:solidFill>
                    <a:srgbClr val="1B7895"/>
                  </a:solidFill>
                  <a:latin typeface="Arimo Bold"/>
                </a:rPr>
                <a:t>зарядов</a:t>
              </a:r>
              <a:r>
                <a:rPr lang="en-US" sz="2800" spc="60" dirty="0">
                  <a:solidFill>
                    <a:srgbClr val="1B7895"/>
                  </a:solidFill>
                  <a:latin typeface="Arimo Bold"/>
                </a:rPr>
                <a:t> в </a:t>
              </a:r>
              <a:r>
                <a:rPr lang="en-US" sz="2800" spc="60" dirty="0" err="1">
                  <a:solidFill>
                    <a:srgbClr val="1B7895"/>
                  </a:solidFill>
                  <a:latin typeface="Arimo Bold"/>
                </a:rPr>
                <a:t>газах</a:t>
              </a:r>
              <a:r>
                <a:rPr lang="en-US" sz="2800" spc="60" dirty="0">
                  <a:solidFill>
                    <a:srgbClr val="1B7895"/>
                  </a:solidFill>
                  <a:latin typeface="Arimo Bold"/>
                </a:rPr>
                <a:t> </a:t>
              </a:r>
              <a:r>
                <a:rPr lang="en-US" sz="2800" spc="60" dirty="0" err="1">
                  <a:solidFill>
                    <a:srgbClr val="1B7895"/>
                  </a:solidFill>
                  <a:latin typeface="Arimo Bold"/>
                </a:rPr>
                <a:t>почти</a:t>
              </a:r>
              <a:r>
                <a:rPr lang="en-US" sz="2800" spc="60" dirty="0">
                  <a:solidFill>
                    <a:srgbClr val="1B7895"/>
                  </a:solidFill>
                  <a:latin typeface="Arimo Bold"/>
                </a:rPr>
                <a:t> </a:t>
              </a:r>
              <a:r>
                <a:rPr lang="en-US" sz="2800" spc="60" dirty="0" err="1">
                  <a:solidFill>
                    <a:srgbClr val="1B7895"/>
                  </a:solidFill>
                  <a:latin typeface="Arimo Bold"/>
                </a:rPr>
                <a:t>нет</a:t>
              </a:r>
              <a:r>
                <a:rPr lang="en-US" sz="2800" spc="60" dirty="0">
                  <a:solidFill>
                    <a:srgbClr val="1B7895"/>
                  </a:solidFill>
                  <a:latin typeface="Arimo Bold"/>
                </a:rPr>
                <a:t>. 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 rot="-10800000">
            <a:off x="6583139" y="-542820"/>
            <a:ext cx="5121721" cy="2343757"/>
            <a:chOff x="0" y="0"/>
            <a:chExt cx="6350000" cy="54991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1B7895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 l="17042" t="2319" r="14452" b="10201"/>
          <a:stretch>
            <a:fillRect/>
          </a:stretch>
        </p:blipFill>
        <p:spPr>
          <a:xfrm>
            <a:off x="1028700" y="4035249"/>
            <a:ext cx="2747672" cy="263150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79128" y="1800937"/>
            <a:ext cx="3192988" cy="3192988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699918" y="7257042"/>
            <a:ext cx="1405235" cy="99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1B7895"/>
                </a:solidFill>
                <a:latin typeface="Open Sans Light Bold"/>
              </a:rPr>
              <a:t>метан</a:t>
            </a:r>
          </a:p>
          <a:p>
            <a:pPr algn="ctr">
              <a:lnSpc>
                <a:spcPts val="3359"/>
              </a:lnSpc>
            </a:pPr>
            <a:endParaRPr lang="en-US" sz="3400">
              <a:solidFill>
                <a:srgbClr val="1B7895"/>
              </a:solidFill>
              <a:latin typeface="Open Sans Light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93063" y="2957918"/>
            <a:ext cx="7662709" cy="7650449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7895">
                <a:alpha val="4705"/>
              </a:srgbClr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9115425" y="1028700"/>
            <a:ext cx="57150" cy="8229600"/>
          </a:xfrm>
          <a:prstGeom prst="rect">
            <a:avLst/>
          </a:prstGeom>
          <a:solidFill>
            <a:srgbClr val="1B7895"/>
          </a:solidFill>
        </p:spPr>
      </p:sp>
      <p:grpSp>
        <p:nvGrpSpPr>
          <p:cNvPr id="5" name="Group 5"/>
          <p:cNvGrpSpPr/>
          <p:nvPr/>
        </p:nvGrpSpPr>
        <p:grpSpPr>
          <a:xfrm rot="-10800000">
            <a:off x="10922637" y="-262890"/>
            <a:ext cx="7662709" cy="7650449"/>
            <a:chOff x="0" y="0"/>
            <a:chExt cx="6350000" cy="63398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7895">
                <a:alpha val="4705"/>
              </a:srgbClr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95383" y="5219528"/>
            <a:ext cx="7317103" cy="4336061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395383" y="1028700"/>
            <a:ext cx="6528508" cy="3624258"/>
            <a:chOff x="0" y="0"/>
            <a:chExt cx="8704677" cy="4832344"/>
          </a:xfrm>
        </p:grpSpPr>
        <p:sp>
          <p:nvSpPr>
            <p:cNvPr id="9" name="TextBox 9"/>
            <p:cNvSpPr txBox="1"/>
            <p:nvPr/>
          </p:nvSpPr>
          <p:spPr>
            <a:xfrm>
              <a:off x="0" y="-28575"/>
              <a:ext cx="8704677" cy="7550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80"/>
                </a:lnSpc>
              </a:pPr>
              <a:r>
                <a:rPr lang="en-US" sz="3600" spc="179">
                  <a:solidFill>
                    <a:srgbClr val="1B7895"/>
                  </a:solidFill>
                  <a:latin typeface="Open Sans Bold"/>
                </a:rPr>
                <a:t>ОПЫТ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089019"/>
              <a:ext cx="8704677" cy="3743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3000" spc="30">
                  <a:solidFill>
                    <a:srgbClr val="1B7895"/>
                  </a:solidFill>
                  <a:latin typeface="Open Sans"/>
                </a:rPr>
                <a:t>однако,  можно создать такие условия, при которых электрический ток в газовом промежутке появится. рассмотрим :</a:t>
              </a: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072207" y="1028700"/>
            <a:ext cx="4924223" cy="4190828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9703179" y="5454346"/>
            <a:ext cx="8067617" cy="3847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23"/>
              </a:lnSpc>
            </a:pPr>
            <a:r>
              <a:rPr lang="en-US" sz="2015" spc="20" dirty="0" err="1">
                <a:solidFill>
                  <a:srgbClr val="1B7895"/>
                </a:solidFill>
                <a:latin typeface="Open Sans Bold"/>
              </a:rPr>
              <a:t>Зарядим</a:t>
            </a:r>
            <a:r>
              <a:rPr lang="en-US" sz="2015" spc="20" dirty="0">
                <a:solidFill>
                  <a:srgbClr val="1B7895"/>
                </a:solidFill>
                <a:latin typeface="Open Sans Bold"/>
              </a:rPr>
              <a:t> </a:t>
            </a:r>
            <a:r>
              <a:rPr lang="en-US" sz="2015" spc="20" dirty="0" err="1">
                <a:solidFill>
                  <a:srgbClr val="1B7895"/>
                </a:solidFill>
                <a:latin typeface="Open Sans Bold"/>
              </a:rPr>
              <a:t>пластины</a:t>
            </a:r>
            <a:r>
              <a:rPr lang="en-US" sz="2015" spc="20" dirty="0">
                <a:solidFill>
                  <a:srgbClr val="1B7895"/>
                </a:solidFill>
                <a:latin typeface="Open Sans Bold"/>
              </a:rPr>
              <a:t> </a:t>
            </a:r>
            <a:r>
              <a:rPr lang="en-US" sz="2015" spc="20" dirty="0" err="1">
                <a:solidFill>
                  <a:srgbClr val="1B7895"/>
                </a:solidFill>
                <a:latin typeface="Open Sans Bold"/>
              </a:rPr>
              <a:t>воздушного</a:t>
            </a:r>
            <a:r>
              <a:rPr lang="en-US" sz="2015" spc="20" dirty="0">
                <a:solidFill>
                  <a:srgbClr val="1B7895"/>
                </a:solidFill>
                <a:latin typeface="Open Sans Bold"/>
              </a:rPr>
              <a:t> </a:t>
            </a:r>
            <a:r>
              <a:rPr lang="en-US" sz="2015" spc="20" dirty="0" err="1">
                <a:solidFill>
                  <a:srgbClr val="1B7895"/>
                </a:solidFill>
                <a:latin typeface="Open Sans Bold"/>
              </a:rPr>
              <a:t>конденсатора</a:t>
            </a:r>
            <a:r>
              <a:rPr lang="en-US" sz="2015" spc="20" dirty="0">
                <a:solidFill>
                  <a:srgbClr val="1B7895"/>
                </a:solidFill>
                <a:latin typeface="Open Sans Bold"/>
              </a:rPr>
              <a:t> и </a:t>
            </a:r>
            <a:r>
              <a:rPr lang="en-US" sz="2015" spc="20" dirty="0" err="1">
                <a:solidFill>
                  <a:srgbClr val="1B7895"/>
                </a:solidFill>
                <a:latin typeface="Open Sans Bold"/>
              </a:rPr>
              <a:t>подсоединим</a:t>
            </a:r>
            <a:r>
              <a:rPr lang="en-US" sz="2015" spc="20" dirty="0">
                <a:solidFill>
                  <a:srgbClr val="1B7895"/>
                </a:solidFill>
                <a:latin typeface="Open Sans Bold"/>
              </a:rPr>
              <a:t> </a:t>
            </a:r>
            <a:r>
              <a:rPr lang="en-US" sz="2015" spc="20" dirty="0" err="1">
                <a:solidFill>
                  <a:srgbClr val="1B7895"/>
                </a:solidFill>
                <a:latin typeface="Open Sans Bold"/>
              </a:rPr>
              <a:t>их</a:t>
            </a:r>
            <a:r>
              <a:rPr lang="en-US" sz="2015" spc="20" dirty="0">
                <a:solidFill>
                  <a:srgbClr val="1B7895"/>
                </a:solidFill>
                <a:latin typeface="Open Sans Bold"/>
              </a:rPr>
              <a:t> к </a:t>
            </a:r>
            <a:r>
              <a:rPr lang="en-US" sz="2015" spc="20" dirty="0" err="1">
                <a:solidFill>
                  <a:srgbClr val="1B7895"/>
                </a:solidFill>
                <a:latin typeface="Open Sans Bold"/>
              </a:rPr>
              <a:t>чувствительному</a:t>
            </a:r>
            <a:r>
              <a:rPr lang="en-US" sz="2015" spc="20" dirty="0">
                <a:solidFill>
                  <a:srgbClr val="1B7895"/>
                </a:solidFill>
                <a:latin typeface="Open Sans Bold"/>
              </a:rPr>
              <a:t> </a:t>
            </a:r>
            <a:r>
              <a:rPr lang="en-US" sz="2015" spc="20" dirty="0" err="1" smtClean="0">
                <a:solidFill>
                  <a:srgbClr val="1B7895"/>
                </a:solidFill>
                <a:latin typeface="Open Sans Bold"/>
              </a:rPr>
              <a:t>гальванометру</a:t>
            </a:r>
            <a:r>
              <a:rPr lang="ru-RU" sz="2015" spc="20" dirty="0">
                <a:solidFill>
                  <a:srgbClr val="1B7895"/>
                </a:solidFill>
                <a:latin typeface="Open Sans Bold"/>
              </a:rPr>
              <a:t> </a:t>
            </a:r>
            <a:r>
              <a:rPr lang="en-US" sz="2015" spc="20" dirty="0" smtClean="0">
                <a:solidFill>
                  <a:srgbClr val="1B7895"/>
                </a:solidFill>
                <a:latin typeface="Open Sans Bold"/>
              </a:rPr>
              <a:t>(</a:t>
            </a:r>
            <a:r>
              <a:rPr lang="en-US" sz="2015" spc="20" dirty="0" err="1" smtClean="0">
                <a:solidFill>
                  <a:srgbClr val="1B7895"/>
                </a:solidFill>
                <a:latin typeface="Open Sans Bold"/>
              </a:rPr>
              <a:t>рис</a:t>
            </a:r>
            <a:r>
              <a:rPr lang="en-US" sz="2015" spc="20" dirty="0">
                <a:solidFill>
                  <a:srgbClr val="1B7895"/>
                </a:solidFill>
                <a:latin typeface="Open Sans Bold"/>
              </a:rPr>
              <a:t>. </a:t>
            </a:r>
            <a:r>
              <a:rPr lang="en-US" sz="2015" spc="20" dirty="0" smtClean="0">
                <a:solidFill>
                  <a:srgbClr val="1B7895"/>
                </a:solidFill>
                <a:latin typeface="Open Sans Bold"/>
              </a:rPr>
              <a:t>)</a:t>
            </a:r>
            <a:r>
              <a:rPr lang="en-US" sz="2000" spc="8" dirty="0" err="1" smtClean="0">
                <a:solidFill>
                  <a:srgbClr val="1B7895"/>
                </a:solidFill>
                <a:latin typeface="Arimo Bold"/>
              </a:rPr>
              <a:t>проводником</a:t>
            </a:r>
            <a:r>
              <a:rPr lang="en-US" sz="2000" spc="8" dirty="0" smtClean="0">
                <a:solidFill>
                  <a:srgbClr val="1B7895"/>
                </a:solidFill>
                <a:latin typeface="Arimo Bold"/>
              </a:rPr>
              <a:t> </a:t>
            </a:r>
            <a:r>
              <a:rPr lang="en-US" sz="2000" spc="8" dirty="0" err="1">
                <a:solidFill>
                  <a:srgbClr val="1B7895"/>
                </a:solidFill>
                <a:latin typeface="Arimo Bold"/>
              </a:rPr>
              <a:t>электричества</a:t>
            </a:r>
            <a:r>
              <a:rPr lang="en-US" sz="2000" spc="8" dirty="0">
                <a:solidFill>
                  <a:srgbClr val="1B7895"/>
                </a:solidFill>
                <a:latin typeface="Arimo Bold"/>
              </a:rPr>
              <a:t>.</a:t>
            </a:r>
          </a:p>
          <a:p>
            <a:pPr>
              <a:lnSpc>
                <a:spcPts val="3023"/>
              </a:lnSpc>
            </a:pPr>
            <a:r>
              <a:rPr lang="en-US" sz="2000" spc="8" dirty="0" err="1">
                <a:solidFill>
                  <a:srgbClr val="1B7895"/>
                </a:solidFill>
                <a:latin typeface="Arimo Bold"/>
              </a:rPr>
              <a:t>Теперь</a:t>
            </a:r>
            <a:r>
              <a:rPr lang="en-US" sz="2000" spc="8" dirty="0">
                <a:solidFill>
                  <a:srgbClr val="1B7895"/>
                </a:solidFill>
                <a:latin typeface="Arimo Bold"/>
              </a:rPr>
              <a:t> </a:t>
            </a:r>
            <a:r>
              <a:rPr lang="en-US" sz="2000" spc="8" dirty="0" err="1">
                <a:solidFill>
                  <a:srgbClr val="1B7895"/>
                </a:solidFill>
                <a:latin typeface="Arimo Bold"/>
              </a:rPr>
              <a:t>внесём</a:t>
            </a:r>
            <a:r>
              <a:rPr lang="en-US" sz="2000" spc="8" dirty="0">
                <a:solidFill>
                  <a:srgbClr val="1B7895"/>
                </a:solidFill>
                <a:latin typeface="Arimo Bold"/>
              </a:rPr>
              <a:t> в </a:t>
            </a:r>
            <a:r>
              <a:rPr lang="en-US" sz="2000" spc="8" dirty="0" err="1">
                <a:solidFill>
                  <a:srgbClr val="1B7895"/>
                </a:solidFill>
                <a:latin typeface="Arimo Bold"/>
              </a:rPr>
              <a:t>зазор</a:t>
            </a:r>
            <a:r>
              <a:rPr lang="en-US" sz="2000" spc="8" dirty="0">
                <a:solidFill>
                  <a:srgbClr val="1B7895"/>
                </a:solidFill>
                <a:latin typeface="Arimo Bold"/>
              </a:rPr>
              <a:t> </a:t>
            </a:r>
            <a:r>
              <a:rPr lang="en-US" sz="2000" spc="8" dirty="0" err="1">
                <a:solidFill>
                  <a:srgbClr val="1B7895"/>
                </a:solidFill>
                <a:latin typeface="Arimo Bold"/>
              </a:rPr>
              <a:t>между</a:t>
            </a:r>
            <a:r>
              <a:rPr lang="en-US" sz="2000" spc="8" dirty="0">
                <a:solidFill>
                  <a:srgbClr val="1B7895"/>
                </a:solidFill>
                <a:latin typeface="Arimo Bold"/>
              </a:rPr>
              <a:t> </a:t>
            </a:r>
            <a:r>
              <a:rPr lang="en-US" sz="2000" spc="8" dirty="0" err="1">
                <a:solidFill>
                  <a:srgbClr val="1B7895"/>
                </a:solidFill>
                <a:latin typeface="Arimo Bold"/>
              </a:rPr>
              <a:t>пластинами</a:t>
            </a:r>
            <a:r>
              <a:rPr lang="en-US" sz="2000" spc="8" dirty="0">
                <a:solidFill>
                  <a:srgbClr val="1B7895"/>
                </a:solidFill>
                <a:latin typeface="Arimo Bold"/>
              </a:rPr>
              <a:t> </a:t>
            </a:r>
            <a:r>
              <a:rPr lang="en-US" sz="2000" spc="8" dirty="0" err="1" smtClean="0">
                <a:solidFill>
                  <a:srgbClr val="1B7895"/>
                </a:solidFill>
                <a:latin typeface="Arimo Bold"/>
              </a:rPr>
              <a:t>конденсато</a:t>
            </a:r>
            <a:r>
              <a:rPr lang="en-US" sz="2000" spc="20" dirty="0" err="1">
                <a:solidFill>
                  <a:srgbClr val="1B7895"/>
                </a:solidFill>
                <a:latin typeface="Open Sans Bold"/>
              </a:rPr>
              <a:t>При</a:t>
            </a:r>
            <a:r>
              <a:rPr lang="en-US" sz="2000" spc="20" dirty="0">
                <a:solidFill>
                  <a:srgbClr val="1B7895"/>
                </a:solidFill>
                <a:latin typeface="Open Sans Bold"/>
              </a:rPr>
              <a:t> </a:t>
            </a:r>
            <a:r>
              <a:rPr lang="en-US" sz="2000" spc="20" dirty="0" err="1">
                <a:solidFill>
                  <a:srgbClr val="1B7895"/>
                </a:solidFill>
                <a:latin typeface="Open Sans Bold"/>
              </a:rPr>
              <a:t>комнатной</a:t>
            </a:r>
            <a:r>
              <a:rPr lang="en-US" sz="2000" spc="20" dirty="0">
                <a:solidFill>
                  <a:srgbClr val="1B7895"/>
                </a:solidFill>
                <a:latin typeface="Open Sans Bold"/>
              </a:rPr>
              <a:t> </a:t>
            </a:r>
            <a:r>
              <a:rPr lang="en-US" sz="2000" spc="20" dirty="0" err="1">
                <a:solidFill>
                  <a:srgbClr val="1B7895"/>
                </a:solidFill>
                <a:latin typeface="Open Sans Bold"/>
              </a:rPr>
              <a:t>температуре</a:t>
            </a:r>
            <a:r>
              <a:rPr lang="en-US" sz="2000" spc="20" dirty="0">
                <a:solidFill>
                  <a:srgbClr val="1B7895"/>
                </a:solidFill>
                <a:latin typeface="Open Sans Bold"/>
              </a:rPr>
              <a:t> и </a:t>
            </a:r>
            <a:r>
              <a:rPr lang="en-US" sz="2000" spc="20" dirty="0" err="1">
                <a:solidFill>
                  <a:srgbClr val="1B7895"/>
                </a:solidFill>
                <a:latin typeface="Open Sans Bold"/>
              </a:rPr>
              <a:t>не</a:t>
            </a:r>
            <a:r>
              <a:rPr lang="en-US" sz="2000" spc="20" dirty="0">
                <a:solidFill>
                  <a:srgbClr val="1B7895"/>
                </a:solidFill>
                <a:latin typeface="Open Sans Bold"/>
              </a:rPr>
              <a:t> </a:t>
            </a:r>
            <a:r>
              <a:rPr lang="en-US" sz="2000" spc="20" dirty="0" err="1">
                <a:solidFill>
                  <a:srgbClr val="1B7895"/>
                </a:solidFill>
                <a:latin typeface="Open Sans Bold"/>
              </a:rPr>
              <a:t>слишком</a:t>
            </a:r>
            <a:r>
              <a:rPr lang="en-US" sz="2000" spc="20" dirty="0">
                <a:solidFill>
                  <a:srgbClr val="1B7895"/>
                </a:solidFill>
                <a:latin typeface="Open Sans Bold"/>
              </a:rPr>
              <a:t> </a:t>
            </a:r>
            <a:r>
              <a:rPr lang="en-US" sz="2000" spc="20" dirty="0" err="1">
                <a:solidFill>
                  <a:srgbClr val="1B7895"/>
                </a:solidFill>
                <a:latin typeface="Open Sans Bold"/>
              </a:rPr>
              <a:t>влажном</a:t>
            </a:r>
            <a:r>
              <a:rPr lang="en-US" sz="2000" spc="20" dirty="0">
                <a:solidFill>
                  <a:srgbClr val="1B7895"/>
                </a:solidFill>
                <a:latin typeface="Open Sans Bold"/>
              </a:rPr>
              <a:t> </a:t>
            </a:r>
            <a:r>
              <a:rPr lang="en-US" sz="2000" spc="20" dirty="0" err="1">
                <a:solidFill>
                  <a:srgbClr val="1B7895"/>
                </a:solidFill>
                <a:latin typeface="Open Sans Bold"/>
              </a:rPr>
              <a:t>воздухе</a:t>
            </a:r>
            <a:r>
              <a:rPr lang="en-US" sz="2000" spc="20" dirty="0">
                <a:solidFill>
                  <a:srgbClr val="1B7895"/>
                </a:solidFill>
                <a:latin typeface="Open Sans Bold"/>
              </a:rPr>
              <a:t> </a:t>
            </a:r>
            <a:r>
              <a:rPr lang="en-US" sz="2000" spc="20" dirty="0" err="1">
                <a:solidFill>
                  <a:srgbClr val="1B7895"/>
                </a:solidFill>
                <a:latin typeface="Open Sans Bold"/>
              </a:rPr>
              <a:t>гальванометр</a:t>
            </a:r>
            <a:r>
              <a:rPr lang="en-US" sz="2000" spc="20" dirty="0">
                <a:solidFill>
                  <a:srgbClr val="1B7895"/>
                </a:solidFill>
                <a:latin typeface="Open Sans Bold"/>
              </a:rPr>
              <a:t> </a:t>
            </a:r>
            <a:r>
              <a:rPr lang="en-US" sz="2000" spc="20" dirty="0" err="1">
                <a:solidFill>
                  <a:srgbClr val="1B7895"/>
                </a:solidFill>
                <a:latin typeface="Open Sans Bold"/>
              </a:rPr>
              <a:t>не</a:t>
            </a:r>
            <a:r>
              <a:rPr lang="en-US" sz="2000" spc="20" dirty="0">
                <a:solidFill>
                  <a:srgbClr val="1B7895"/>
                </a:solidFill>
                <a:latin typeface="Open Sans Bold"/>
              </a:rPr>
              <a:t> </a:t>
            </a:r>
            <a:r>
              <a:rPr lang="en-US" sz="2000" spc="20" dirty="0" err="1">
                <a:solidFill>
                  <a:srgbClr val="1B7895"/>
                </a:solidFill>
                <a:latin typeface="Open Sans Bold"/>
              </a:rPr>
              <a:t>покажет</a:t>
            </a:r>
            <a:r>
              <a:rPr lang="en-US" sz="2000" spc="20" dirty="0">
                <a:solidFill>
                  <a:srgbClr val="1B7895"/>
                </a:solidFill>
                <a:latin typeface="Open Sans Bold"/>
              </a:rPr>
              <a:t> </a:t>
            </a:r>
            <a:r>
              <a:rPr lang="en-US" sz="2000" spc="20" dirty="0" err="1">
                <a:solidFill>
                  <a:srgbClr val="1B7895"/>
                </a:solidFill>
                <a:latin typeface="Open Sans Bold"/>
              </a:rPr>
              <a:t>заметного</a:t>
            </a:r>
            <a:r>
              <a:rPr lang="en-US" sz="2000" spc="20" dirty="0">
                <a:solidFill>
                  <a:srgbClr val="1B7895"/>
                </a:solidFill>
                <a:latin typeface="Open Sans Bold"/>
              </a:rPr>
              <a:t> </a:t>
            </a:r>
            <a:r>
              <a:rPr lang="en-US" sz="2000" spc="20" dirty="0" err="1">
                <a:solidFill>
                  <a:srgbClr val="1B7895"/>
                </a:solidFill>
                <a:latin typeface="Open Sans Bold"/>
              </a:rPr>
              <a:t>тока</a:t>
            </a:r>
            <a:r>
              <a:rPr lang="en-US" sz="2000" spc="20" dirty="0">
                <a:solidFill>
                  <a:srgbClr val="1B7895"/>
                </a:solidFill>
                <a:latin typeface="Open Sans Bold"/>
              </a:rPr>
              <a:t>: </a:t>
            </a:r>
            <a:r>
              <a:rPr lang="en-US" sz="2000" spc="20" dirty="0" err="1">
                <a:solidFill>
                  <a:srgbClr val="1B7895"/>
                </a:solidFill>
                <a:latin typeface="Open Sans Bold"/>
              </a:rPr>
              <a:t>наш</a:t>
            </a:r>
            <a:r>
              <a:rPr lang="en-US" sz="2000" spc="20" dirty="0">
                <a:solidFill>
                  <a:srgbClr val="1B7895"/>
                </a:solidFill>
                <a:latin typeface="Open Sans Bold"/>
              </a:rPr>
              <a:t> </a:t>
            </a:r>
            <a:r>
              <a:rPr lang="en-US" sz="2000" spc="20" dirty="0" err="1">
                <a:solidFill>
                  <a:srgbClr val="1B7895"/>
                </a:solidFill>
                <a:latin typeface="Open Sans Bold"/>
              </a:rPr>
              <a:t>воздушный</a:t>
            </a:r>
            <a:r>
              <a:rPr lang="en-US" sz="2000" spc="20" dirty="0">
                <a:solidFill>
                  <a:srgbClr val="1B7895"/>
                </a:solidFill>
                <a:latin typeface="Open Sans Bold"/>
              </a:rPr>
              <a:t> </a:t>
            </a:r>
            <a:r>
              <a:rPr lang="en-US" sz="2000" spc="20" dirty="0" err="1">
                <a:solidFill>
                  <a:srgbClr val="1B7895"/>
                </a:solidFill>
                <a:latin typeface="Open Sans Bold"/>
              </a:rPr>
              <a:t>промежуток</a:t>
            </a:r>
            <a:r>
              <a:rPr lang="en-US" sz="2000" spc="20" dirty="0">
                <a:solidFill>
                  <a:srgbClr val="1B7895"/>
                </a:solidFill>
                <a:latin typeface="Open Sans Bold"/>
              </a:rPr>
              <a:t>, </a:t>
            </a:r>
            <a:r>
              <a:rPr lang="en-US" sz="2000" spc="20" dirty="0" err="1">
                <a:solidFill>
                  <a:srgbClr val="1B7895"/>
                </a:solidFill>
                <a:latin typeface="Open Sans Bold"/>
              </a:rPr>
              <a:t>как</a:t>
            </a:r>
            <a:r>
              <a:rPr lang="en-US" sz="2000" spc="20" dirty="0">
                <a:solidFill>
                  <a:srgbClr val="1B7895"/>
                </a:solidFill>
                <a:latin typeface="Open Sans Bold"/>
              </a:rPr>
              <a:t> </a:t>
            </a:r>
            <a:r>
              <a:rPr lang="en-US" sz="2000" spc="20" dirty="0" err="1">
                <a:solidFill>
                  <a:srgbClr val="1B7895"/>
                </a:solidFill>
                <a:latin typeface="Open Sans Bold"/>
              </a:rPr>
              <a:t>мы</a:t>
            </a:r>
            <a:r>
              <a:rPr lang="en-US" sz="2000" spc="20" dirty="0">
                <a:solidFill>
                  <a:srgbClr val="1B7895"/>
                </a:solidFill>
                <a:latin typeface="Open Sans Bold"/>
              </a:rPr>
              <a:t> и </a:t>
            </a:r>
            <a:r>
              <a:rPr lang="en-US" sz="2000" spc="20" dirty="0" err="1">
                <a:solidFill>
                  <a:srgbClr val="1B7895"/>
                </a:solidFill>
                <a:latin typeface="Open Sans Bold"/>
              </a:rPr>
              <a:t>говорили</a:t>
            </a:r>
            <a:r>
              <a:rPr lang="en-US" sz="2000" spc="20" dirty="0">
                <a:solidFill>
                  <a:srgbClr val="1B7895"/>
                </a:solidFill>
                <a:latin typeface="Open Sans Bold"/>
              </a:rPr>
              <a:t>, </a:t>
            </a:r>
            <a:r>
              <a:rPr lang="en-US" sz="2000" spc="20" dirty="0" err="1">
                <a:solidFill>
                  <a:srgbClr val="1B7895"/>
                </a:solidFill>
                <a:latin typeface="Open Sans Bold"/>
              </a:rPr>
              <a:t>не</a:t>
            </a:r>
            <a:r>
              <a:rPr lang="en-US" sz="2000" spc="20" dirty="0">
                <a:solidFill>
                  <a:srgbClr val="1B7895"/>
                </a:solidFill>
                <a:latin typeface="Open Sans Bold"/>
              </a:rPr>
              <a:t> </a:t>
            </a:r>
            <a:r>
              <a:rPr lang="en-US" sz="2000" spc="20" dirty="0" err="1">
                <a:solidFill>
                  <a:srgbClr val="1B7895"/>
                </a:solidFill>
                <a:latin typeface="Open Sans Bold"/>
              </a:rPr>
              <a:t>является</a:t>
            </a:r>
            <a:r>
              <a:rPr lang="en-US" sz="2000" spc="8" dirty="0" err="1" smtClean="0">
                <a:solidFill>
                  <a:srgbClr val="1B7895"/>
                </a:solidFill>
                <a:latin typeface="Arimo Bold"/>
              </a:rPr>
              <a:t>ра</a:t>
            </a:r>
            <a:r>
              <a:rPr lang="en-US" sz="2000" spc="8" dirty="0" smtClean="0">
                <a:solidFill>
                  <a:srgbClr val="1B7895"/>
                </a:solidFill>
                <a:latin typeface="Arimo Bold"/>
              </a:rPr>
              <a:t> </a:t>
            </a:r>
            <a:r>
              <a:rPr lang="en-US" sz="2000" spc="8" dirty="0" err="1">
                <a:solidFill>
                  <a:srgbClr val="1B7895"/>
                </a:solidFill>
                <a:latin typeface="Arimo Bold"/>
              </a:rPr>
              <a:t>пламя</a:t>
            </a:r>
            <a:r>
              <a:rPr lang="en-US" sz="2000" spc="8" dirty="0">
                <a:solidFill>
                  <a:srgbClr val="1B7895"/>
                </a:solidFill>
                <a:latin typeface="Arimo Bold"/>
              </a:rPr>
              <a:t> </a:t>
            </a:r>
            <a:r>
              <a:rPr lang="en-US" sz="2000" spc="8" dirty="0" err="1">
                <a:solidFill>
                  <a:srgbClr val="1B7895"/>
                </a:solidFill>
                <a:latin typeface="Arimo Bold"/>
              </a:rPr>
              <a:t>горелки</a:t>
            </a:r>
            <a:r>
              <a:rPr lang="en-US" sz="2000" spc="8" dirty="0">
                <a:solidFill>
                  <a:srgbClr val="1B7895"/>
                </a:solidFill>
                <a:latin typeface="Arimo Bold"/>
              </a:rPr>
              <a:t> </a:t>
            </a:r>
            <a:r>
              <a:rPr lang="en-US" sz="2000" spc="8" dirty="0" err="1">
                <a:solidFill>
                  <a:srgbClr val="1B7895"/>
                </a:solidFill>
                <a:latin typeface="Arimo Bold"/>
              </a:rPr>
              <a:t>или</a:t>
            </a:r>
            <a:r>
              <a:rPr lang="en-US" sz="2000" spc="8" dirty="0">
                <a:solidFill>
                  <a:srgbClr val="1B7895"/>
                </a:solidFill>
                <a:latin typeface="Arimo Bold"/>
              </a:rPr>
              <a:t> </a:t>
            </a:r>
            <a:r>
              <a:rPr lang="en-US" sz="2000" spc="8" dirty="0" err="1">
                <a:solidFill>
                  <a:srgbClr val="1B7895"/>
                </a:solidFill>
                <a:latin typeface="Arimo Bold"/>
              </a:rPr>
              <a:t>свечи</a:t>
            </a:r>
            <a:r>
              <a:rPr lang="en-US" sz="2000" spc="8" dirty="0">
                <a:solidFill>
                  <a:srgbClr val="1B7895"/>
                </a:solidFill>
                <a:latin typeface="Arimo Bold"/>
              </a:rPr>
              <a:t> (</a:t>
            </a:r>
            <a:r>
              <a:rPr lang="en-US" sz="2000" spc="8" dirty="0" err="1">
                <a:solidFill>
                  <a:srgbClr val="1B7895"/>
                </a:solidFill>
                <a:latin typeface="Arimo Bold"/>
              </a:rPr>
              <a:t>рис</a:t>
            </a:r>
            <a:r>
              <a:rPr lang="en-US" sz="2000" spc="8" dirty="0">
                <a:solidFill>
                  <a:srgbClr val="1B7895"/>
                </a:solidFill>
                <a:latin typeface="Arimo Bold"/>
              </a:rPr>
              <a:t>. </a:t>
            </a:r>
            <a:r>
              <a:rPr lang="en-US" sz="2000" spc="8" dirty="0" smtClean="0">
                <a:solidFill>
                  <a:srgbClr val="1B7895"/>
                </a:solidFill>
                <a:latin typeface="Arimo Bold"/>
              </a:rPr>
              <a:t>,).</a:t>
            </a:r>
            <a:endParaRPr lang="ru-RU" sz="2000" spc="8" dirty="0" smtClean="0">
              <a:solidFill>
                <a:srgbClr val="1B7895"/>
              </a:solidFill>
              <a:latin typeface="Arimo Bold"/>
            </a:endParaRPr>
          </a:p>
          <a:p>
            <a:pPr>
              <a:lnSpc>
                <a:spcPts val="3023"/>
              </a:lnSpc>
            </a:pPr>
            <a:r>
              <a:rPr lang="en-US" sz="2000" spc="8" dirty="0" smtClean="0">
                <a:solidFill>
                  <a:srgbClr val="1B7895"/>
                </a:solidFill>
                <a:latin typeface="Arimo Bold"/>
              </a:rPr>
              <a:t> </a:t>
            </a:r>
            <a:r>
              <a:rPr lang="en-US" sz="2000" spc="8" dirty="0" err="1">
                <a:solidFill>
                  <a:srgbClr val="1B7895"/>
                </a:solidFill>
                <a:latin typeface="Arimo Bold"/>
              </a:rPr>
              <a:t>Ток</a:t>
            </a:r>
            <a:r>
              <a:rPr lang="en-US" sz="2000" spc="8" dirty="0">
                <a:solidFill>
                  <a:srgbClr val="1B7895"/>
                </a:solidFill>
                <a:latin typeface="Arimo Bold"/>
              </a:rPr>
              <a:t> </a:t>
            </a:r>
            <a:r>
              <a:rPr lang="en-US" sz="2000" spc="8" dirty="0" err="1">
                <a:solidFill>
                  <a:srgbClr val="1B7895"/>
                </a:solidFill>
                <a:latin typeface="Arimo Bold"/>
              </a:rPr>
              <a:t>появляется</a:t>
            </a:r>
            <a:r>
              <a:rPr lang="en-US" sz="2000" spc="8" dirty="0">
                <a:solidFill>
                  <a:srgbClr val="1B7895"/>
                </a:solidFill>
                <a:latin typeface="Arimo Bold"/>
              </a:rPr>
              <a:t>! </a:t>
            </a:r>
          </a:p>
          <a:p>
            <a:pPr algn="r">
              <a:lnSpc>
                <a:spcPts val="3023"/>
              </a:lnSpc>
            </a:pPr>
            <a:r>
              <a:rPr lang="en-US" sz="2000" spc="8" dirty="0" err="1">
                <a:solidFill>
                  <a:srgbClr val="1B7895"/>
                </a:solidFill>
                <a:latin typeface="Arimo Bold"/>
              </a:rPr>
              <a:t>Почему</a:t>
            </a:r>
            <a:r>
              <a:rPr lang="en-US" sz="2000" spc="8" dirty="0">
                <a:solidFill>
                  <a:srgbClr val="1B7895"/>
                </a:solidFill>
                <a:latin typeface="Arimo Bold"/>
              </a:rPr>
              <a:t>.</a:t>
            </a:r>
            <a:r>
              <a:rPr lang="en-US" sz="2000" spc="20" dirty="0">
                <a:solidFill>
                  <a:srgbClr val="1B7895"/>
                </a:solidFill>
                <a:latin typeface="Open Sans Bold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7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1002194" y="1815369"/>
            <a:ext cx="2554692" cy="1507096"/>
            <a:chOff x="0" y="0"/>
            <a:chExt cx="6350000" cy="5499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D1FEFF"/>
            </a:solidFill>
          </p:spPr>
        </p:sp>
      </p:grpSp>
      <p:grpSp>
        <p:nvGrpSpPr>
          <p:cNvPr id="4" name="Group 4"/>
          <p:cNvGrpSpPr/>
          <p:nvPr/>
        </p:nvGrpSpPr>
        <p:grpSpPr>
          <a:xfrm rot="-5400000">
            <a:off x="16735502" y="6964535"/>
            <a:ext cx="2554692" cy="1507096"/>
            <a:chOff x="0" y="0"/>
            <a:chExt cx="6350000" cy="54991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D1FE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343808" y="626544"/>
            <a:ext cx="14915492" cy="4260387"/>
            <a:chOff x="0" y="0"/>
            <a:chExt cx="19887323" cy="5680516"/>
          </a:xfrm>
        </p:grpSpPr>
        <p:sp>
          <p:nvSpPr>
            <p:cNvPr id="7" name="TextBox 7"/>
            <p:cNvSpPr txBox="1"/>
            <p:nvPr/>
          </p:nvSpPr>
          <p:spPr>
            <a:xfrm>
              <a:off x="3" y="0"/>
              <a:ext cx="16664522" cy="12021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167"/>
                </a:lnSpc>
              </a:pPr>
              <a:r>
                <a:rPr lang="en-US" sz="5973" spc="59">
                  <a:solidFill>
                    <a:srgbClr val="FFFBF0"/>
                  </a:solidFill>
                  <a:latin typeface="Open Sans Bold"/>
                </a:rPr>
                <a:t>Свободные заряды в газе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631728"/>
              <a:ext cx="16664526" cy="26673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42"/>
                </a:lnSpc>
              </a:pPr>
              <a:r>
                <a:rPr lang="en-US" sz="2800" spc="303" dirty="0">
                  <a:solidFill>
                    <a:srgbClr val="FFFBF0"/>
                  </a:solidFill>
                  <a:latin typeface="Open Sans"/>
                </a:rPr>
                <a:t>ВОЗНИКНОВЕНИЕ ЭЛЕКТРИЧЕСКОГО ТОКА МЕЖДУ ПЛАСТИНАМИ КОНДЕСАТОРА ОЗНАЧАЕТ, ЧТО В ВОЗДУХЕ</a:t>
              </a:r>
            </a:p>
            <a:p>
              <a:pPr>
                <a:lnSpc>
                  <a:spcPts val="3942"/>
                </a:lnSpc>
              </a:pPr>
              <a:r>
                <a:rPr lang="en-US" sz="2800" spc="110" dirty="0" err="1">
                  <a:solidFill>
                    <a:srgbClr val="FFFBF0"/>
                  </a:solidFill>
                  <a:latin typeface="Arimo"/>
                </a:rPr>
                <a:t>под</a:t>
              </a:r>
              <a:r>
                <a:rPr lang="en-US" sz="2800" spc="110" dirty="0">
                  <a:solidFill>
                    <a:srgbClr val="FFFBF0"/>
                  </a:solidFill>
                  <a:latin typeface="Arimo"/>
                </a:rPr>
                <a:t> </a:t>
              </a:r>
              <a:r>
                <a:rPr lang="en-US" sz="2800" spc="110" dirty="0" err="1">
                  <a:solidFill>
                    <a:srgbClr val="FFFBF0"/>
                  </a:solidFill>
                  <a:latin typeface="Arimo"/>
                </a:rPr>
                <a:t>воздействием</a:t>
              </a:r>
              <a:r>
                <a:rPr lang="en-US" sz="2800" spc="110" dirty="0">
                  <a:solidFill>
                    <a:srgbClr val="FFFBF0"/>
                  </a:solidFill>
                  <a:latin typeface="Arimo"/>
                </a:rPr>
                <a:t> </a:t>
              </a:r>
              <a:r>
                <a:rPr lang="en-US" sz="2800" spc="110" dirty="0" err="1">
                  <a:solidFill>
                    <a:srgbClr val="FFFBF0"/>
                  </a:solidFill>
                  <a:latin typeface="Arimo"/>
                </a:rPr>
                <a:t>пламени</a:t>
              </a:r>
              <a:r>
                <a:rPr lang="en-US" sz="2800" spc="110" dirty="0">
                  <a:solidFill>
                    <a:srgbClr val="FFFBF0"/>
                  </a:solidFill>
                  <a:latin typeface="Arimo"/>
                </a:rPr>
                <a:t> </a:t>
              </a:r>
              <a:r>
                <a:rPr lang="en-US" sz="2800" spc="110" dirty="0" err="1">
                  <a:solidFill>
                    <a:srgbClr val="FFFBF0"/>
                  </a:solidFill>
                  <a:latin typeface="Arimo"/>
                </a:rPr>
                <a:t>появились</a:t>
              </a:r>
              <a:r>
                <a:rPr lang="en-US" sz="2800" spc="110" dirty="0">
                  <a:solidFill>
                    <a:srgbClr val="FFFBF0"/>
                  </a:solidFill>
                  <a:latin typeface="Arimo"/>
                </a:rPr>
                <a:t> </a:t>
              </a:r>
              <a:r>
                <a:rPr lang="en-US" sz="2800" spc="110" dirty="0" err="1">
                  <a:solidFill>
                    <a:srgbClr val="FFFBF0"/>
                  </a:solidFill>
                  <a:latin typeface="Arimo"/>
                </a:rPr>
                <a:t>свободные</a:t>
              </a:r>
              <a:r>
                <a:rPr lang="en-US" sz="2800" spc="110" dirty="0">
                  <a:solidFill>
                    <a:srgbClr val="FFFBF0"/>
                  </a:solidFill>
                  <a:latin typeface="Arimo"/>
                </a:rPr>
                <a:t> </a:t>
              </a:r>
              <a:r>
                <a:rPr lang="en-US" sz="2800" spc="110" dirty="0" err="1">
                  <a:solidFill>
                    <a:srgbClr val="FFFBF0"/>
                  </a:solidFill>
                  <a:latin typeface="Arimo"/>
                </a:rPr>
                <a:t>заряды</a:t>
              </a:r>
              <a:r>
                <a:rPr lang="en-US" sz="2800" spc="110" dirty="0">
                  <a:solidFill>
                    <a:srgbClr val="FFFBF0"/>
                  </a:solidFill>
                  <a:latin typeface="Arimo"/>
                </a:rPr>
                <a:t>. </a:t>
              </a:r>
              <a:endParaRPr lang="ru-RU" sz="2800" spc="110" dirty="0" smtClean="0">
                <a:solidFill>
                  <a:srgbClr val="FFFBF0"/>
                </a:solidFill>
                <a:latin typeface="Arimo"/>
              </a:endParaRPr>
            </a:p>
            <a:p>
              <a:pPr>
                <a:lnSpc>
                  <a:spcPts val="3942"/>
                </a:lnSpc>
              </a:pPr>
              <a:r>
                <a:rPr lang="en-US" sz="2800" spc="110" dirty="0" err="1" smtClean="0">
                  <a:solidFill>
                    <a:srgbClr val="FFFBF0"/>
                  </a:solidFill>
                  <a:latin typeface="Arimo"/>
                </a:rPr>
                <a:t>Какие</a:t>
              </a:r>
              <a:r>
                <a:rPr lang="en-US" sz="2800" spc="110" dirty="0" smtClean="0">
                  <a:solidFill>
                    <a:srgbClr val="FFFBF0"/>
                  </a:solidFill>
                  <a:latin typeface="Arimo"/>
                </a:rPr>
                <a:t> </a:t>
              </a:r>
              <a:r>
                <a:rPr lang="en-US" sz="2800" spc="110" dirty="0" err="1">
                  <a:solidFill>
                    <a:srgbClr val="FFFBF0"/>
                  </a:solidFill>
                  <a:latin typeface="Arimo"/>
                </a:rPr>
                <a:t>именно</a:t>
              </a:r>
              <a:r>
                <a:rPr lang="en-US" sz="2800" spc="110" dirty="0">
                  <a:solidFill>
                    <a:srgbClr val="FFFBF0"/>
                  </a:solidFill>
                  <a:latin typeface="Arimo"/>
                </a:rPr>
                <a:t>?</a:t>
              </a:r>
            </a:p>
          </p:txBody>
        </p:sp>
        <p:sp>
          <p:nvSpPr>
            <p:cNvPr id="9" name="AutoShape 9"/>
            <p:cNvSpPr/>
            <p:nvPr/>
          </p:nvSpPr>
          <p:spPr>
            <a:xfrm>
              <a:off x="0" y="5638705"/>
              <a:ext cx="19887323" cy="41811"/>
            </a:xfrm>
            <a:prstGeom prst="rect">
              <a:avLst/>
            </a:prstGeom>
            <a:solidFill>
              <a:srgbClr val="D1FEFF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653076" y="5386263"/>
            <a:ext cx="12643639" cy="3329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Open Sans"/>
              </a:rPr>
              <a:t>Опыт показывает, что электрический ток в газах является упорядоченным движением заряженных частиц трёх видов. Это электроны, положительные ионы и отрицательные ионы.</a:t>
            </a:r>
          </a:p>
          <a:p>
            <a:pPr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Open Sans"/>
              </a:rPr>
              <a:t>Давайте разберёмся, каким образом эти заряды могут появляться в газе.</a:t>
            </a:r>
          </a:p>
          <a:p>
            <a:pPr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Open Sans"/>
              </a:rPr>
              <a:t>При увеличении температуры газа тепловые колебания его частиц — молекул или атомов — становятся всё интенсивнее. </a:t>
            </a:r>
          </a:p>
          <a:p>
            <a:pPr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Open Sans"/>
              </a:rPr>
              <a:t>Удары частиц друг о друга достигают такой силы, что начинается</a:t>
            </a:r>
          </a:p>
          <a:p>
            <a:pPr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Open Sans"/>
              </a:rPr>
              <a:t>ионизация — распад нейтральных частиц на электроны и положительные ионы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-3390365" y="-2288444"/>
            <a:ext cx="15191243" cy="21731168"/>
          </a:xfrm>
          <a:prstGeom prst="rect">
            <a:avLst/>
          </a:prstGeom>
          <a:solidFill>
            <a:srgbClr val="FFFBF0"/>
          </a:solidFill>
        </p:spPr>
      </p:sp>
      <p:grpSp>
        <p:nvGrpSpPr>
          <p:cNvPr id="3" name="Group 3"/>
          <p:cNvGrpSpPr/>
          <p:nvPr/>
        </p:nvGrpSpPr>
        <p:grpSpPr>
          <a:xfrm>
            <a:off x="-297813" y="4193057"/>
            <a:ext cx="6330364" cy="6320235"/>
            <a:chOff x="0" y="0"/>
            <a:chExt cx="6350000" cy="633984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7895">
                <a:alpha val="4705"/>
              </a:srgbClr>
            </a:solidFill>
          </p:spPr>
        </p:sp>
      </p:grpSp>
      <p:sp>
        <p:nvSpPr>
          <p:cNvPr id="5" name="AutoShape 5"/>
          <p:cNvSpPr/>
          <p:nvPr/>
        </p:nvSpPr>
        <p:spPr>
          <a:xfrm rot="-2700000">
            <a:off x="9069287" y="845199"/>
            <a:ext cx="149426" cy="5893853"/>
          </a:xfrm>
          <a:prstGeom prst="rect">
            <a:avLst/>
          </a:prstGeom>
          <a:solidFill>
            <a:srgbClr val="1B7895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04611" y="2182496"/>
            <a:ext cx="4203383" cy="374625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23584" t="27434" r="26496" b="14420"/>
          <a:stretch>
            <a:fillRect/>
          </a:stretch>
        </p:blipFill>
        <p:spPr>
          <a:xfrm>
            <a:off x="12310736" y="1911613"/>
            <a:ext cx="5511391" cy="361107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028700" y="6263758"/>
            <a:ext cx="11282036" cy="3739006"/>
            <a:chOff x="0" y="0"/>
            <a:chExt cx="15042715" cy="4985341"/>
          </a:xfrm>
        </p:grpSpPr>
        <p:sp>
          <p:nvSpPr>
            <p:cNvPr id="9" name="TextBox 9"/>
            <p:cNvSpPr txBox="1"/>
            <p:nvPr/>
          </p:nvSpPr>
          <p:spPr>
            <a:xfrm>
              <a:off x="2" y="-28575"/>
              <a:ext cx="15042713" cy="672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US" sz="3200" spc="160">
                  <a:solidFill>
                    <a:srgbClr val="1B7895"/>
                  </a:solidFill>
                  <a:latin typeface="Open Sans Bold"/>
                </a:rPr>
                <a:t>СТЕПЕНЬ   ИОНИЗАЦИИ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382986"/>
              <a:ext cx="15042713" cy="36023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2400" spc="24">
                  <a:solidFill>
                    <a:srgbClr val="1B7895"/>
                  </a:solidFill>
                  <a:latin typeface="Open Sans Bold"/>
                </a:rPr>
                <a:t>Степенью ионизации называется отношение числа распавшихся частиц газа к общему исходному числу частиц. </a:t>
              </a:r>
            </a:p>
            <a:p>
              <a:pPr>
                <a:lnSpc>
                  <a:spcPts val="3600"/>
                </a:lnSpc>
              </a:pPr>
              <a:r>
                <a:rPr lang="en-US" sz="2400" spc="24">
                  <a:solidFill>
                    <a:srgbClr val="1B7895"/>
                  </a:solidFill>
                  <a:latin typeface="Open Sans Bold"/>
                </a:rPr>
                <a:t>Например, если степень ионизации равна 40%, </a:t>
              </a:r>
            </a:p>
            <a:p>
              <a:pPr>
                <a:lnSpc>
                  <a:spcPts val="3600"/>
                </a:lnSpc>
              </a:pPr>
              <a:r>
                <a:rPr lang="en-US" sz="2400" spc="24">
                  <a:solidFill>
                    <a:srgbClr val="1B7895"/>
                  </a:solidFill>
                  <a:latin typeface="Open Sans Bold"/>
                </a:rPr>
                <a:t>то это означает, что 40%</a:t>
              </a:r>
            </a:p>
            <a:p>
              <a:pPr>
                <a:lnSpc>
                  <a:spcPts val="3600"/>
                </a:lnSpc>
              </a:pPr>
              <a:r>
                <a:rPr lang="en-US" sz="2400" spc="24">
                  <a:solidFill>
                    <a:srgbClr val="1B7895"/>
                  </a:solidFill>
                  <a:latin typeface="Arimo Bold"/>
                </a:rPr>
                <a:t>исходных частиц газа распалось на положительные ионы и электроны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28700" y="1028700"/>
            <a:ext cx="7724738" cy="98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00"/>
              </a:lnSpc>
            </a:pPr>
            <a:r>
              <a:rPr lang="en-US" sz="6500" spc="65">
                <a:solidFill>
                  <a:srgbClr val="1B7895"/>
                </a:solidFill>
                <a:latin typeface="Open Sans Bold"/>
              </a:rPr>
              <a:t>Ионизация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037740" y="641668"/>
            <a:ext cx="4825305" cy="1449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1B7895"/>
                </a:solidFill>
                <a:latin typeface="Open Sans Bold"/>
              </a:rPr>
              <a:t>рекомбинация</a:t>
            </a:r>
          </a:p>
          <a:p>
            <a:pPr algn="ctr">
              <a:lnSpc>
                <a:spcPts val="5040"/>
              </a:lnSpc>
            </a:pPr>
            <a:endParaRPr lang="en-US" sz="4800">
              <a:solidFill>
                <a:srgbClr val="1B7895"/>
              </a:solidFill>
              <a:latin typeface="Open Sans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310736" y="5292477"/>
            <a:ext cx="4948564" cy="1253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399">
                <a:solidFill>
                  <a:srgbClr val="1B7895"/>
                </a:solidFill>
                <a:latin typeface="Open Sans Light Bold"/>
              </a:rPr>
              <a:t>воссоединение электрона и</a:t>
            </a:r>
          </a:p>
          <a:p>
            <a:pPr>
              <a:lnSpc>
                <a:spcPts val="3359"/>
              </a:lnSpc>
            </a:pPr>
            <a:r>
              <a:rPr lang="en-US" sz="2399">
                <a:solidFill>
                  <a:srgbClr val="1B7895"/>
                </a:solidFill>
                <a:latin typeface="Open Sans Light Bold"/>
              </a:rPr>
              <a:t>положительного иона в нейтральную частицу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-2058415" y="5874883"/>
            <a:ext cx="13729708" cy="54642"/>
          </a:xfrm>
          <a:prstGeom prst="rect">
            <a:avLst/>
          </a:prstGeom>
          <a:solidFill>
            <a:srgbClr val="1B7895"/>
          </a:solidFill>
        </p:spPr>
      </p:sp>
      <p:grpSp>
        <p:nvGrpSpPr>
          <p:cNvPr id="3" name="Group 3"/>
          <p:cNvGrpSpPr/>
          <p:nvPr/>
        </p:nvGrpSpPr>
        <p:grpSpPr>
          <a:xfrm rot="-5400000">
            <a:off x="1372886" y="7278716"/>
            <a:ext cx="2020433" cy="2017201"/>
            <a:chOff x="0" y="0"/>
            <a:chExt cx="6350000" cy="633984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7895">
                <a:alpha val="49803"/>
              </a:srgbClr>
            </a:solidFill>
          </p:spPr>
        </p:sp>
      </p:grpSp>
      <p:grpSp>
        <p:nvGrpSpPr>
          <p:cNvPr id="5" name="Group 5"/>
          <p:cNvGrpSpPr/>
          <p:nvPr/>
        </p:nvGrpSpPr>
        <p:grpSpPr>
          <a:xfrm rot="-5400000">
            <a:off x="4474560" y="4174133"/>
            <a:ext cx="2020433" cy="2017201"/>
            <a:chOff x="0" y="0"/>
            <a:chExt cx="6350000" cy="63398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7895">
                <a:alpha val="29803"/>
              </a:srgbClr>
            </a:solidFill>
          </p:spPr>
        </p:sp>
      </p:grpSp>
      <p:grpSp>
        <p:nvGrpSpPr>
          <p:cNvPr id="7" name="Group 7"/>
          <p:cNvGrpSpPr/>
          <p:nvPr/>
        </p:nvGrpSpPr>
        <p:grpSpPr>
          <a:xfrm rot="-5400000">
            <a:off x="7661125" y="1030316"/>
            <a:ext cx="2020433" cy="2017201"/>
            <a:chOff x="0" y="0"/>
            <a:chExt cx="6350000" cy="633984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7895">
                <a:alpha val="9803"/>
              </a:srgbClr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028700" y="724250"/>
            <a:ext cx="4569575" cy="2943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39"/>
              </a:lnSpc>
            </a:pPr>
            <a:r>
              <a:rPr lang="en-US" sz="5600" spc="56">
                <a:solidFill>
                  <a:srgbClr val="1B7895"/>
                </a:solidFill>
                <a:latin typeface="Open Sans Bold"/>
              </a:rPr>
              <a:t>степень ионизации зависит: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974630" y="7248525"/>
            <a:ext cx="12972889" cy="1615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90"/>
              </a:lnSpc>
            </a:pPr>
            <a:r>
              <a:rPr lang="en-US" sz="3300" spc="330" dirty="0">
                <a:solidFill>
                  <a:srgbClr val="1B7895"/>
                </a:solidFill>
                <a:latin typeface="Open Sans Bold"/>
              </a:rPr>
              <a:t>ВСЯКИЙ ТАКОЙ ФАКТОР, ЯВЛЯЮЩИЙСЯ ПРИЧИНОЙ</a:t>
            </a:r>
          </a:p>
          <a:p>
            <a:pPr>
              <a:lnSpc>
                <a:spcPts val="4290"/>
              </a:lnSpc>
            </a:pPr>
            <a:r>
              <a:rPr lang="en-US" sz="3200" spc="120" dirty="0" err="1">
                <a:solidFill>
                  <a:srgbClr val="1B7895"/>
                </a:solidFill>
                <a:latin typeface="Arimo Bold"/>
              </a:rPr>
              <a:t>ионизации</a:t>
            </a:r>
            <a:r>
              <a:rPr lang="en-US" sz="3200" spc="120" dirty="0">
                <a:solidFill>
                  <a:srgbClr val="1B7895"/>
                </a:solidFill>
                <a:latin typeface="Arimo Bold"/>
              </a:rPr>
              <a:t> </a:t>
            </a:r>
            <a:r>
              <a:rPr lang="en-US" sz="3200" spc="120" dirty="0" err="1">
                <a:solidFill>
                  <a:srgbClr val="1B7895"/>
                </a:solidFill>
                <a:latin typeface="Arimo Bold"/>
              </a:rPr>
              <a:t>газа</a:t>
            </a:r>
            <a:r>
              <a:rPr lang="en-US" sz="3200" spc="120" dirty="0">
                <a:solidFill>
                  <a:srgbClr val="1B7895"/>
                </a:solidFill>
                <a:latin typeface="Arimo Bold"/>
              </a:rPr>
              <a:t>, </a:t>
            </a:r>
            <a:r>
              <a:rPr lang="en-US" sz="3200" spc="120" dirty="0" err="1">
                <a:solidFill>
                  <a:srgbClr val="1B7895"/>
                </a:solidFill>
                <a:latin typeface="Arimo Bold"/>
              </a:rPr>
              <a:t>называется</a:t>
            </a:r>
            <a:r>
              <a:rPr lang="en-US" sz="3200" spc="120" dirty="0">
                <a:solidFill>
                  <a:srgbClr val="2D2549"/>
                </a:solidFill>
                <a:latin typeface="Arimo Bold"/>
              </a:rPr>
              <a:t> </a:t>
            </a:r>
            <a:r>
              <a:rPr lang="en-US" sz="3200" spc="120" dirty="0" err="1">
                <a:solidFill>
                  <a:srgbClr val="2D2549"/>
                </a:solidFill>
                <a:latin typeface="Arimo Bold"/>
              </a:rPr>
              <a:t>ионизатором</a:t>
            </a:r>
            <a:r>
              <a:rPr lang="en-US" sz="3200" spc="120" dirty="0">
                <a:solidFill>
                  <a:srgbClr val="1B7895"/>
                </a:solidFill>
                <a:latin typeface="Arimo Bold"/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055065" y="5032805"/>
            <a:ext cx="9892454" cy="1160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0"/>
              </a:lnSpc>
            </a:pPr>
            <a:r>
              <a:rPr lang="en-US" sz="2400" spc="240">
                <a:solidFill>
                  <a:srgbClr val="1B7895"/>
                </a:solidFill>
                <a:latin typeface="Open Sans Bold"/>
              </a:rPr>
              <a:t>ЭТО РАДИОАКТИВНЫЕ ИЗЛУЧЕНИЯ, УЛЬТРАФИОЛЕТОВЫЕ, РЕНТГЕНОВСКИЕ И ГАММА-ЛУЧИ, КОСМИЧЕСКИЕ ЧАСТИЦЫ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0461075" y="1028700"/>
            <a:ext cx="6486444" cy="3277454"/>
            <a:chOff x="0" y="0"/>
            <a:chExt cx="8648592" cy="4369938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28575"/>
              <a:ext cx="8648592" cy="963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13"/>
                </a:lnSpc>
              </a:pPr>
              <a:r>
                <a:rPr lang="en-US" sz="2241" spc="224">
                  <a:solidFill>
                    <a:srgbClr val="1B7895"/>
                  </a:solidFill>
                  <a:latin typeface="Open Sans Bold"/>
                </a:rPr>
                <a:t>ОТ ТЕМПЕРАТУРЫ И РЕЗКО ВОЗРАСТАЕТ С ЕЁ УВЕЛИЧЕНИЕМ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288099"/>
              <a:ext cx="8648592" cy="30818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50"/>
                </a:lnSpc>
              </a:pPr>
              <a:r>
                <a:rPr lang="en-US" sz="2100" spc="21">
                  <a:solidFill>
                    <a:srgbClr val="1B7895"/>
                  </a:solidFill>
                  <a:latin typeface="Open Sans Bold"/>
                </a:rPr>
                <a:t>У </a:t>
              </a:r>
              <a:r>
                <a:rPr lang="en-US" sz="2100" spc="21">
                  <a:solidFill>
                    <a:srgbClr val="1B7895"/>
                  </a:solidFill>
                  <a:latin typeface="Arimo Bold"/>
                </a:rPr>
                <a:t>водорода, например, при температуре ниже 10000 ◦C степень ионизации не превосходит 10%,</a:t>
              </a:r>
            </a:p>
            <a:p>
              <a:pPr>
                <a:lnSpc>
                  <a:spcPts val="3150"/>
                </a:lnSpc>
              </a:pPr>
              <a:r>
                <a:rPr lang="en-US" sz="2100" spc="21">
                  <a:solidFill>
                    <a:srgbClr val="1B7895"/>
                  </a:solidFill>
                  <a:latin typeface="Arimo Bold"/>
                </a:rPr>
                <a:t>а при температуре выше 20000 ◦C степень ионизации близка к 100% (то есть водород почти полностью ионизирован)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93063" y="2957918"/>
            <a:ext cx="7662709" cy="7650449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7895">
                <a:alpha val="4705"/>
              </a:srgbClr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9115425" y="1028700"/>
            <a:ext cx="57150" cy="8229600"/>
          </a:xfrm>
          <a:prstGeom prst="rect">
            <a:avLst/>
          </a:prstGeom>
          <a:solidFill>
            <a:srgbClr val="1B7895"/>
          </a:solidFill>
        </p:spPr>
      </p:sp>
      <p:grpSp>
        <p:nvGrpSpPr>
          <p:cNvPr id="5" name="Group 5"/>
          <p:cNvGrpSpPr/>
          <p:nvPr/>
        </p:nvGrpSpPr>
        <p:grpSpPr>
          <a:xfrm rot="-10800000">
            <a:off x="10922637" y="-262890"/>
            <a:ext cx="7662709" cy="7650449"/>
            <a:chOff x="0" y="0"/>
            <a:chExt cx="6350000" cy="63398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7895">
                <a:alpha val="4705"/>
              </a:srgbClr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076" t="61638" r="8501" b="12415"/>
          <a:stretch>
            <a:fillRect/>
          </a:stretch>
        </p:blipFill>
        <p:spPr>
          <a:xfrm>
            <a:off x="1395383" y="6783143"/>
            <a:ext cx="7056128" cy="164598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395383" y="1824033"/>
            <a:ext cx="6528508" cy="340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en-US" sz="3000" spc="30" dirty="0" err="1">
                <a:solidFill>
                  <a:srgbClr val="1B7895"/>
                </a:solidFill>
                <a:latin typeface="Open Sans Bold"/>
              </a:rPr>
              <a:t>Откуда</a:t>
            </a:r>
            <a:r>
              <a:rPr lang="en-US" sz="3000" spc="30" dirty="0">
                <a:solidFill>
                  <a:srgbClr val="1B7895"/>
                </a:solidFill>
                <a:latin typeface="Open Sans Bold"/>
              </a:rPr>
              <a:t> </a:t>
            </a:r>
            <a:r>
              <a:rPr lang="en-US" sz="3000" spc="30" dirty="0" err="1">
                <a:solidFill>
                  <a:srgbClr val="1B7895"/>
                </a:solidFill>
                <a:latin typeface="Open Sans Bold"/>
              </a:rPr>
              <a:t>же</a:t>
            </a:r>
            <a:r>
              <a:rPr lang="en-US" sz="3000" spc="30" dirty="0">
                <a:solidFill>
                  <a:srgbClr val="1B7895"/>
                </a:solidFill>
                <a:latin typeface="Open Sans Bold"/>
              </a:rPr>
              <a:t> </a:t>
            </a:r>
            <a:r>
              <a:rPr lang="en-US" sz="3000" spc="30" dirty="0" err="1">
                <a:solidFill>
                  <a:srgbClr val="1B7895"/>
                </a:solidFill>
                <a:latin typeface="Open Sans Bold"/>
              </a:rPr>
              <a:t>берётся</a:t>
            </a:r>
            <a:r>
              <a:rPr lang="en-US" sz="3000" spc="30" dirty="0">
                <a:solidFill>
                  <a:srgbClr val="1B7895"/>
                </a:solidFill>
                <a:latin typeface="Open Sans Bold"/>
              </a:rPr>
              <a:t> </a:t>
            </a:r>
            <a:r>
              <a:rPr lang="en-US" sz="3000" spc="30" dirty="0" err="1">
                <a:solidFill>
                  <a:srgbClr val="1B7895"/>
                </a:solidFill>
                <a:latin typeface="Open Sans Bold"/>
              </a:rPr>
              <a:t>третий</a:t>
            </a:r>
            <a:r>
              <a:rPr lang="en-US" sz="3000" spc="30" dirty="0">
                <a:solidFill>
                  <a:srgbClr val="1B7895"/>
                </a:solidFill>
                <a:latin typeface="Open Sans Bold"/>
              </a:rPr>
              <a:t> </a:t>
            </a:r>
            <a:r>
              <a:rPr lang="en-US" sz="3000" spc="30" dirty="0" err="1">
                <a:solidFill>
                  <a:srgbClr val="1B7895"/>
                </a:solidFill>
                <a:latin typeface="Open Sans Bold"/>
              </a:rPr>
              <a:t>сорт</a:t>
            </a:r>
            <a:r>
              <a:rPr lang="en-US" sz="3000" spc="30" dirty="0">
                <a:solidFill>
                  <a:srgbClr val="1B7895"/>
                </a:solidFill>
                <a:latin typeface="Open Sans Bold"/>
              </a:rPr>
              <a:t> </a:t>
            </a:r>
            <a:r>
              <a:rPr lang="en-US" sz="3000" spc="30" dirty="0" err="1">
                <a:solidFill>
                  <a:srgbClr val="1B7895"/>
                </a:solidFill>
                <a:latin typeface="Open Sans Bold"/>
              </a:rPr>
              <a:t>зарядов</a:t>
            </a:r>
            <a:r>
              <a:rPr lang="en-US" sz="3000" spc="30" dirty="0">
                <a:solidFill>
                  <a:srgbClr val="1B7895"/>
                </a:solidFill>
                <a:latin typeface="Open Sans Bold"/>
              </a:rPr>
              <a:t> — </a:t>
            </a:r>
            <a:r>
              <a:rPr lang="en-US" sz="3000" spc="30" dirty="0" err="1">
                <a:solidFill>
                  <a:srgbClr val="1B7895"/>
                </a:solidFill>
                <a:latin typeface="Open Sans Bold"/>
              </a:rPr>
              <a:t>отрицательные</a:t>
            </a:r>
            <a:r>
              <a:rPr lang="en-US" sz="3000" spc="30" dirty="0">
                <a:solidFill>
                  <a:srgbClr val="1B7895"/>
                </a:solidFill>
                <a:latin typeface="Open Sans Bold"/>
              </a:rPr>
              <a:t> </a:t>
            </a:r>
            <a:r>
              <a:rPr lang="en-US" sz="3000" spc="30" dirty="0" err="1">
                <a:solidFill>
                  <a:srgbClr val="1B7895"/>
                </a:solidFill>
                <a:latin typeface="Open Sans Bold"/>
              </a:rPr>
              <a:t>ионы</a:t>
            </a:r>
            <a:r>
              <a:rPr lang="en-US" sz="3000" spc="30" dirty="0">
                <a:solidFill>
                  <a:srgbClr val="1B7895"/>
                </a:solidFill>
                <a:latin typeface="Open Sans Bold"/>
              </a:rPr>
              <a:t>?</a:t>
            </a:r>
          </a:p>
          <a:p>
            <a:pPr>
              <a:lnSpc>
                <a:spcPts val="4500"/>
              </a:lnSpc>
            </a:pPr>
            <a:r>
              <a:rPr lang="en-US" sz="3000" spc="30" dirty="0">
                <a:solidFill>
                  <a:srgbClr val="1B7895"/>
                </a:solidFill>
                <a:latin typeface="Open Sans Bold"/>
              </a:rPr>
              <a:t> </a:t>
            </a:r>
            <a:r>
              <a:rPr lang="en-US" sz="3000" spc="30" dirty="0" err="1">
                <a:solidFill>
                  <a:srgbClr val="1B7895"/>
                </a:solidFill>
                <a:latin typeface="Open Sans Bold"/>
              </a:rPr>
              <a:t>Очень</a:t>
            </a:r>
            <a:r>
              <a:rPr lang="en-US" sz="3000" spc="30" dirty="0">
                <a:solidFill>
                  <a:srgbClr val="1B7895"/>
                </a:solidFill>
                <a:latin typeface="Open Sans Bold"/>
              </a:rPr>
              <a:t> </a:t>
            </a:r>
            <a:r>
              <a:rPr lang="en-US" sz="3000" spc="30" dirty="0" err="1">
                <a:solidFill>
                  <a:srgbClr val="1B7895"/>
                </a:solidFill>
                <a:latin typeface="Open Sans Bold"/>
              </a:rPr>
              <a:t>просто</a:t>
            </a:r>
            <a:r>
              <a:rPr lang="en-US" sz="3000" spc="30" dirty="0">
                <a:solidFill>
                  <a:srgbClr val="1B7895"/>
                </a:solidFill>
                <a:latin typeface="Open Sans Bold"/>
              </a:rPr>
              <a:t>: </a:t>
            </a:r>
            <a:r>
              <a:rPr lang="en-US" sz="3000" spc="30" dirty="0" err="1">
                <a:solidFill>
                  <a:srgbClr val="1B7895"/>
                </a:solidFill>
                <a:latin typeface="Open Sans Bold"/>
              </a:rPr>
              <a:t>электрон</a:t>
            </a:r>
            <a:r>
              <a:rPr lang="en-US" sz="3000" spc="30" dirty="0">
                <a:solidFill>
                  <a:srgbClr val="1B7895"/>
                </a:solidFill>
                <a:latin typeface="Open Sans Bold"/>
              </a:rPr>
              <a:t> </a:t>
            </a:r>
            <a:r>
              <a:rPr lang="en-US" sz="3000" spc="30" dirty="0" err="1">
                <a:solidFill>
                  <a:srgbClr val="1B7895"/>
                </a:solidFill>
                <a:latin typeface="Open Sans Bold"/>
              </a:rPr>
              <a:t>может</a:t>
            </a:r>
            <a:endParaRPr lang="en-US" sz="3000" spc="30" dirty="0">
              <a:solidFill>
                <a:srgbClr val="1B7895"/>
              </a:solidFill>
              <a:latin typeface="Open Sans Bold"/>
            </a:endParaRPr>
          </a:p>
          <a:p>
            <a:pPr>
              <a:lnSpc>
                <a:spcPts val="4500"/>
              </a:lnSpc>
            </a:pPr>
            <a:r>
              <a:rPr lang="en-US" sz="2800" spc="12" dirty="0" err="1">
                <a:solidFill>
                  <a:srgbClr val="1B7895"/>
                </a:solidFill>
                <a:latin typeface="Arimo Bold"/>
              </a:rPr>
              <a:t>налететь</a:t>
            </a:r>
            <a:r>
              <a:rPr lang="en-US" sz="2800" spc="12" dirty="0">
                <a:solidFill>
                  <a:srgbClr val="1B7895"/>
                </a:solidFill>
                <a:latin typeface="Arimo Bold"/>
              </a:rPr>
              <a:t> </a:t>
            </a:r>
            <a:r>
              <a:rPr lang="en-US" sz="2800" spc="12" dirty="0" err="1">
                <a:solidFill>
                  <a:srgbClr val="1B7895"/>
                </a:solidFill>
                <a:latin typeface="Arimo Bold"/>
              </a:rPr>
              <a:t>на</a:t>
            </a:r>
            <a:r>
              <a:rPr lang="en-US" sz="2800" spc="12" dirty="0">
                <a:solidFill>
                  <a:srgbClr val="1B7895"/>
                </a:solidFill>
                <a:latin typeface="Arimo Bold"/>
              </a:rPr>
              <a:t> </a:t>
            </a:r>
            <a:r>
              <a:rPr lang="en-US" sz="2800" spc="12" dirty="0" err="1">
                <a:solidFill>
                  <a:srgbClr val="1B7895"/>
                </a:solidFill>
                <a:latin typeface="Arimo Bold"/>
              </a:rPr>
              <a:t>нейтральный</a:t>
            </a:r>
            <a:r>
              <a:rPr lang="en-US" sz="2800" spc="12" dirty="0">
                <a:solidFill>
                  <a:srgbClr val="1B7895"/>
                </a:solidFill>
                <a:latin typeface="Arimo Bold"/>
              </a:rPr>
              <a:t> </a:t>
            </a:r>
            <a:r>
              <a:rPr lang="en-US" sz="2800" spc="12" dirty="0" err="1">
                <a:solidFill>
                  <a:srgbClr val="1B7895"/>
                </a:solidFill>
                <a:latin typeface="Arimo Bold"/>
              </a:rPr>
              <a:t>атом</a:t>
            </a:r>
            <a:r>
              <a:rPr lang="en-US" sz="2800" spc="12" dirty="0">
                <a:solidFill>
                  <a:srgbClr val="1B7895"/>
                </a:solidFill>
                <a:latin typeface="Arimo Bold"/>
              </a:rPr>
              <a:t> и </a:t>
            </a:r>
            <a:r>
              <a:rPr lang="en-US" sz="2800" spc="12" dirty="0" err="1">
                <a:solidFill>
                  <a:srgbClr val="1B7895"/>
                </a:solidFill>
                <a:latin typeface="Arimo Bold"/>
              </a:rPr>
              <a:t>присоединиться</a:t>
            </a:r>
            <a:r>
              <a:rPr lang="en-US" sz="2800" spc="12" dirty="0">
                <a:solidFill>
                  <a:srgbClr val="1B7895"/>
                </a:solidFill>
                <a:latin typeface="Arimo Bold"/>
              </a:rPr>
              <a:t> к </a:t>
            </a:r>
            <a:r>
              <a:rPr lang="en-US" sz="2800" spc="12" dirty="0" err="1">
                <a:solidFill>
                  <a:srgbClr val="1B7895"/>
                </a:solidFill>
                <a:latin typeface="Arimo Bold"/>
              </a:rPr>
              <a:t>нему</a:t>
            </a:r>
            <a:r>
              <a:rPr lang="en-US" sz="2800" spc="12" dirty="0">
                <a:solidFill>
                  <a:srgbClr val="1B7895"/>
                </a:solidFill>
                <a:latin typeface="Arimo Bold"/>
              </a:rPr>
              <a:t>!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059555" y="942975"/>
            <a:ext cx="6528508" cy="2828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00"/>
              </a:lnSpc>
            </a:pPr>
            <a:r>
              <a:rPr lang="en-US" sz="3000" spc="30">
                <a:solidFill>
                  <a:srgbClr val="1B7895"/>
                </a:solidFill>
                <a:latin typeface="Open Sans Bold"/>
              </a:rPr>
              <a:t>Образованные таким образом отрицательные ионы будут участвовать в создании тока наряду с положительными ионами и электронами</a:t>
            </a:r>
            <a:r>
              <a:rPr lang="en-US" sz="3000" spc="30">
                <a:solidFill>
                  <a:srgbClr val="1B7895"/>
                </a:solidFill>
                <a:latin typeface="Open Sans"/>
              </a:rPr>
              <a:t>..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982988" y="4823429"/>
            <a:ext cx="5605075" cy="4471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2D2549"/>
                </a:solidFill>
                <a:latin typeface="Open Sans"/>
              </a:rPr>
              <a:t>Е</a:t>
            </a:r>
            <a:r>
              <a:rPr lang="en-US" sz="3200">
                <a:solidFill>
                  <a:srgbClr val="1B7895"/>
                </a:solidFill>
                <a:latin typeface="Open Sans Bold"/>
              </a:rPr>
              <a:t>сли внешнего электрического поля нет, то свободные заряды совершают хаотическое тепловое</a:t>
            </a:r>
          </a:p>
          <a:p>
            <a:pPr>
              <a:lnSpc>
                <a:spcPts val="4480"/>
              </a:lnSpc>
            </a:pPr>
            <a:r>
              <a:rPr lang="en-US" sz="3200">
                <a:solidFill>
                  <a:srgbClr val="1B7895"/>
                </a:solidFill>
                <a:latin typeface="Open Sans Bold"/>
              </a:rPr>
              <a:t>движение наряду с нейтральными частицами газа.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8100000">
            <a:off x="-1531468" y="3861736"/>
            <a:ext cx="2567636" cy="2563528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7895"/>
            </a:solidFill>
          </p:spPr>
        </p:sp>
      </p:grpSp>
      <p:grpSp>
        <p:nvGrpSpPr>
          <p:cNvPr id="4" name="Group 4"/>
          <p:cNvGrpSpPr/>
          <p:nvPr/>
        </p:nvGrpSpPr>
        <p:grpSpPr>
          <a:xfrm rot="-5400000">
            <a:off x="14491794" y="6447281"/>
            <a:ext cx="3919055" cy="3912784"/>
            <a:chOff x="0" y="0"/>
            <a:chExt cx="6350000" cy="63398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7895">
                <a:alpha val="4705"/>
              </a:srgbClr>
            </a:solidFill>
          </p:spPr>
        </p:sp>
      </p:grpSp>
      <p:sp>
        <p:nvSpPr>
          <p:cNvPr id="6" name="AutoShape 6"/>
          <p:cNvSpPr/>
          <p:nvPr/>
        </p:nvSpPr>
        <p:spPr>
          <a:xfrm>
            <a:off x="10325100" y="1028700"/>
            <a:ext cx="57150" cy="9486900"/>
          </a:xfrm>
          <a:prstGeom prst="rect">
            <a:avLst/>
          </a:prstGeom>
          <a:solidFill>
            <a:srgbClr val="1B7895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629683" y="1028700"/>
            <a:ext cx="6104033" cy="5005307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0856264" y="635037"/>
            <a:ext cx="5595058" cy="4299855"/>
            <a:chOff x="0" y="-28575"/>
            <a:chExt cx="7460077" cy="5733141"/>
          </a:xfrm>
        </p:grpSpPr>
        <p:sp>
          <p:nvSpPr>
            <p:cNvPr id="9" name="TextBox 9"/>
            <p:cNvSpPr txBox="1"/>
            <p:nvPr/>
          </p:nvSpPr>
          <p:spPr>
            <a:xfrm>
              <a:off x="0" y="-28575"/>
              <a:ext cx="7460077" cy="13713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US" sz="3200" spc="160">
                  <a:solidFill>
                    <a:srgbClr val="1B7895"/>
                  </a:solidFill>
                  <a:latin typeface="Open Sans Bold"/>
                </a:rPr>
                <a:t>НЕСАМОСТОЯТЕЛЬНЫЙ РАЗРЯД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971834"/>
              <a:ext cx="7460077" cy="37327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3000" spc="30" dirty="0" err="1">
                  <a:solidFill>
                    <a:srgbClr val="1B7895"/>
                  </a:solidFill>
                  <a:latin typeface="Open Sans Bold"/>
                </a:rPr>
                <a:t>при</a:t>
              </a:r>
              <a:r>
                <a:rPr lang="en-US" sz="3000" spc="30" dirty="0">
                  <a:solidFill>
                    <a:srgbClr val="1B7895"/>
                  </a:solidFill>
                  <a:latin typeface="Open Sans Bold"/>
                </a:rPr>
                <a:t> </a:t>
              </a:r>
              <a:r>
                <a:rPr lang="en-US" sz="3000" spc="30" dirty="0" err="1">
                  <a:solidFill>
                    <a:srgbClr val="1B7895"/>
                  </a:solidFill>
                  <a:latin typeface="Open Sans Bold"/>
                </a:rPr>
                <a:t>наложении</a:t>
              </a:r>
              <a:r>
                <a:rPr lang="en-US" sz="3000" spc="30" dirty="0">
                  <a:solidFill>
                    <a:srgbClr val="1B7895"/>
                  </a:solidFill>
                  <a:latin typeface="Open Sans Bold"/>
                </a:rPr>
                <a:t> </a:t>
              </a:r>
              <a:r>
                <a:rPr lang="en-US" sz="3000" spc="30" dirty="0" err="1">
                  <a:solidFill>
                    <a:srgbClr val="1B7895"/>
                  </a:solidFill>
                  <a:latin typeface="Open Sans Bold"/>
                </a:rPr>
                <a:t>электрического</a:t>
              </a:r>
              <a:r>
                <a:rPr lang="en-US" sz="3000" spc="30" dirty="0">
                  <a:solidFill>
                    <a:srgbClr val="1B7895"/>
                  </a:solidFill>
                  <a:latin typeface="Open Sans Bold"/>
                </a:rPr>
                <a:t> </a:t>
              </a:r>
              <a:r>
                <a:rPr lang="en-US" sz="3000" spc="30" dirty="0" err="1">
                  <a:solidFill>
                    <a:srgbClr val="1B7895"/>
                  </a:solidFill>
                  <a:latin typeface="Open Sans Bold"/>
                </a:rPr>
                <a:t>поля</a:t>
              </a:r>
              <a:endParaRPr lang="en-US" sz="3000" spc="30" dirty="0">
                <a:solidFill>
                  <a:srgbClr val="1B7895"/>
                </a:solidFill>
                <a:latin typeface="Open Sans Bold"/>
              </a:endParaRPr>
            </a:p>
            <a:p>
              <a:pPr>
                <a:lnSpc>
                  <a:spcPts val="4500"/>
                </a:lnSpc>
              </a:pPr>
              <a:r>
                <a:rPr lang="en-US" sz="2000" spc="12" dirty="0" err="1">
                  <a:solidFill>
                    <a:srgbClr val="1B7895"/>
                  </a:solidFill>
                  <a:latin typeface="Arimo Bold"/>
                </a:rPr>
                <a:t>начинается</a:t>
              </a:r>
              <a:r>
                <a:rPr lang="en-US" sz="2000" spc="12" dirty="0">
                  <a:solidFill>
                    <a:srgbClr val="1B7895"/>
                  </a:solidFill>
                  <a:latin typeface="Arimo Bold"/>
                </a:rPr>
                <a:t> </a:t>
              </a:r>
              <a:r>
                <a:rPr lang="en-US" sz="2000" spc="12" dirty="0" err="1">
                  <a:solidFill>
                    <a:srgbClr val="1B7895"/>
                  </a:solidFill>
                  <a:latin typeface="Arimo Bold"/>
                </a:rPr>
                <a:t>упорядоченное</a:t>
              </a:r>
              <a:r>
                <a:rPr lang="en-US" sz="2000" spc="12" dirty="0">
                  <a:solidFill>
                    <a:srgbClr val="1B7895"/>
                  </a:solidFill>
                  <a:latin typeface="Arimo Bold"/>
                </a:rPr>
                <a:t> </a:t>
              </a:r>
              <a:r>
                <a:rPr lang="en-US" sz="2000" spc="12" dirty="0" err="1">
                  <a:solidFill>
                    <a:srgbClr val="1B7895"/>
                  </a:solidFill>
                  <a:latin typeface="Arimo Bold"/>
                </a:rPr>
                <a:t>движение</a:t>
              </a:r>
              <a:r>
                <a:rPr lang="en-US" sz="2000" spc="12" dirty="0">
                  <a:solidFill>
                    <a:srgbClr val="1B7895"/>
                  </a:solidFill>
                  <a:latin typeface="Arimo Bold"/>
                </a:rPr>
                <a:t> </a:t>
              </a:r>
              <a:r>
                <a:rPr lang="en-US" sz="2000" spc="12" dirty="0" err="1">
                  <a:solidFill>
                    <a:srgbClr val="1B7895"/>
                  </a:solidFill>
                  <a:latin typeface="Arimo Bold"/>
                </a:rPr>
                <a:t>заряженных</a:t>
              </a:r>
              <a:r>
                <a:rPr lang="en-US" sz="2000" spc="12" dirty="0">
                  <a:solidFill>
                    <a:srgbClr val="1B7895"/>
                  </a:solidFill>
                  <a:latin typeface="Arimo Bold"/>
                </a:rPr>
                <a:t> </a:t>
              </a:r>
              <a:r>
                <a:rPr lang="en-US" sz="2000" spc="12" dirty="0" err="1">
                  <a:solidFill>
                    <a:srgbClr val="1B7895"/>
                  </a:solidFill>
                  <a:latin typeface="Arimo Bold"/>
                </a:rPr>
                <a:t>частиц</a:t>
              </a:r>
              <a:r>
                <a:rPr lang="en-US" sz="2000" spc="12" dirty="0">
                  <a:solidFill>
                    <a:srgbClr val="1B7895"/>
                  </a:solidFill>
                  <a:latin typeface="Arimo Bold"/>
                </a:rPr>
                <a:t> — </a:t>
              </a:r>
              <a:r>
                <a:rPr lang="en-US" sz="2000" spc="12" dirty="0" err="1">
                  <a:solidFill>
                    <a:srgbClr val="1B7895"/>
                  </a:solidFill>
                  <a:latin typeface="Arimo Bold"/>
                </a:rPr>
                <a:t>электрический</a:t>
              </a:r>
              <a:r>
                <a:rPr lang="en-US" sz="2000" spc="12" dirty="0">
                  <a:solidFill>
                    <a:srgbClr val="1B7895"/>
                  </a:solidFill>
                  <a:latin typeface="Arimo Bold"/>
                </a:rPr>
                <a:t> </a:t>
              </a:r>
              <a:r>
                <a:rPr lang="en-US" sz="2000" spc="12" dirty="0" err="1">
                  <a:solidFill>
                    <a:srgbClr val="1B7895"/>
                  </a:solidFill>
                  <a:latin typeface="Arimo Bold"/>
                </a:rPr>
                <a:t>ток</a:t>
              </a:r>
              <a:r>
                <a:rPr lang="en-US" sz="2000" spc="12" dirty="0">
                  <a:solidFill>
                    <a:srgbClr val="1B7895"/>
                  </a:solidFill>
                  <a:latin typeface="Arimo Bold"/>
                </a:rPr>
                <a:t> в </a:t>
              </a:r>
              <a:r>
                <a:rPr lang="en-US" sz="2000" spc="12" dirty="0" err="1">
                  <a:solidFill>
                    <a:srgbClr val="1B7895"/>
                  </a:solidFill>
                  <a:latin typeface="Arimo Bold"/>
                </a:rPr>
                <a:t>газе</a:t>
              </a:r>
              <a:r>
                <a:rPr lang="en-US" sz="1200" spc="12" dirty="0">
                  <a:solidFill>
                    <a:srgbClr val="1B7895"/>
                  </a:solidFill>
                  <a:latin typeface="Arimo Bold"/>
                </a:rPr>
                <a:t>.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563278" y="6396520"/>
            <a:ext cx="9473556" cy="3156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39"/>
              </a:lnSpc>
            </a:pPr>
            <a:r>
              <a:rPr lang="en-US" sz="2242">
                <a:solidFill>
                  <a:srgbClr val="000000"/>
                </a:solidFill>
                <a:latin typeface="Open Sans Light Bold"/>
              </a:rPr>
              <a:t> три сорта заряженных частиц, возникающих в газовом промежутке под  действием ионизатора: положительные ионы, отрицательные ионы и электроны.</a:t>
            </a:r>
          </a:p>
          <a:p>
            <a:pPr>
              <a:lnSpc>
                <a:spcPts val="3139"/>
              </a:lnSpc>
            </a:pPr>
            <a:r>
              <a:rPr lang="en-US" sz="2242">
                <a:solidFill>
                  <a:srgbClr val="000000"/>
                </a:solidFill>
                <a:latin typeface="Open Sans Light Bold"/>
              </a:rPr>
              <a:t> Электрический ток в газе образуется в результате встречного движения заряженных частиц: положительных ионов — к отрицательному электроду (катоду), электронов и отрицательных    ионов — к положительному электроду (аноду)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752152" y="5734050"/>
            <a:ext cx="6507148" cy="4168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1B7895"/>
                </a:solidFill>
                <a:latin typeface="Open Sans Light Bold"/>
              </a:rPr>
              <a:t>Почему несамостоятельным? Потому для его поддержания необходимо постоянное действие ионизатора. Уберём ионизатор — и ток прекратится, поскольку исчезнет механизм, обеспечивающий появление свободных зарядов в газовом промежутке. Пространство между анодом</a:t>
            </a:r>
          </a:p>
          <a:p>
            <a:pPr>
              <a:lnSpc>
                <a:spcPts val="3359"/>
              </a:lnSpc>
            </a:pPr>
            <a:r>
              <a:rPr lang="en-US" sz="2400">
                <a:solidFill>
                  <a:srgbClr val="1B7895"/>
                </a:solidFill>
                <a:latin typeface="Open Sans Light Bold"/>
              </a:rPr>
              <a:t>и катодом снова станет изолятором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539679" y="-220052"/>
            <a:ext cx="7036109" cy="10768094"/>
          </a:xfrm>
          <a:prstGeom prst="rect">
            <a:avLst/>
          </a:prstGeom>
          <a:solidFill>
            <a:srgbClr val="1B7895"/>
          </a:solidFill>
        </p:spPr>
      </p:sp>
      <p:sp>
        <p:nvSpPr>
          <p:cNvPr id="3" name="AutoShape 3"/>
          <p:cNvSpPr/>
          <p:nvPr/>
        </p:nvSpPr>
        <p:spPr>
          <a:xfrm rot="-2700000">
            <a:off x="17234205" y="751328"/>
            <a:ext cx="50191" cy="3135527"/>
          </a:xfrm>
          <a:prstGeom prst="rect">
            <a:avLst/>
          </a:prstGeom>
          <a:solidFill>
            <a:srgbClr val="FFFBF0"/>
          </a:solidFill>
        </p:spPr>
      </p:sp>
      <p:grpSp>
        <p:nvGrpSpPr>
          <p:cNvPr id="4" name="Group 4"/>
          <p:cNvGrpSpPr/>
          <p:nvPr/>
        </p:nvGrpSpPr>
        <p:grpSpPr>
          <a:xfrm rot="-10800000">
            <a:off x="15592629" y="-151036"/>
            <a:ext cx="2983159" cy="2978386"/>
            <a:chOff x="0" y="0"/>
            <a:chExt cx="6350000" cy="63398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BF0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55234" y="4544877"/>
            <a:ext cx="8277360" cy="491956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2016868" y="1271483"/>
            <a:ext cx="5242432" cy="8848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6"/>
              </a:lnSpc>
            </a:pPr>
            <a:r>
              <a:rPr lang="en-US" sz="2004" spc="20" dirty="0" err="1">
                <a:solidFill>
                  <a:srgbClr val="FFFBF0"/>
                </a:solidFill>
                <a:latin typeface="Open Sans Bold"/>
              </a:rPr>
              <a:t>При</a:t>
            </a:r>
            <a:r>
              <a:rPr lang="en-US" sz="2004" spc="20" dirty="0">
                <a:solidFill>
                  <a:srgbClr val="FFFBF0"/>
                </a:solidFill>
                <a:latin typeface="Open Sans Bold"/>
              </a:rPr>
              <a:t> </a:t>
            </a:r>
            <a:r>
              <a:rPr lang="en-US" sz="2004" spc="20" dirty="0" err="1">
                <a:solidFill>
                  <a:srgbClr val="FFFBF0"/>
                </a:solidFill>
                <a:latin typeface="Open Sans Bold"/>
              </a:rPr>
              <a:t>нулевом</a:t>
            </a:r>
            <a:r>
              <a:rPr lang="en-US" sz="2004" spc="20" dirty="0">
                <a:solidFill>
                  <a:srgbClr val="FFFBF0"/>
                </a:solidFill>
                <a:latin typeface="Open Sans Bold"/>
              </a:rPr>
              <a:t> </a:t>
            </a:r>
            <a:r>
              <a:rPr lang="en-US" sz="2004" spc="20" dirty="0" err="1">
                <a:solidFill>
                  <a:srgbClr val="FFFBF0"/>
                </a:solidFill>
                <a:latin typeface="Open Sans Bold"/>
              </a:rPr>
              <a:t>напряжении</a:t>
            </a:r>
            <a:r>
              <a:rPr lang="en-US" sz="2004" spc="20" dirty="0">
                <a:solidFill>
                  <a:srgbClr val="FFFBF0"/>
                </a:solidFill>
                <a:latin typeface="Open Sans Bold"/>
              </a:rPr>
              <a:t> </a:t>
            </a:r>
            <a:r>
              <a:rPr lang="en-US" sz="2004" spc="20" dirty="0" err="1">
                <a:solidFill>
                  <a:srgbClr val="FFFBF0"/>
                </a:solidFill>
                <a:latin typeface="Open Sans Bold"/>
              </a:rPr>
              <a:t>сила</a:t>
            </a:r>
            <a:r>
              <a:rPr lang="en-US" sz="2004" spc="20" dirty="0">
                <a:solidFill>
                  <a:srgbClr val="FFFBF0"/>
                </a:solidFill>
                <a:latin typeface="Open Sans Bold"/>
              </a:rPr>
              <a:t> </a:t>
            </a:r>
            <a:r>
              <a:rPr lang="en-US" sz="2004" spc="20" dirty="0" err="1">
                <a:solidFill>
                  <a:srgbClr val="FFFBF0"/>
                </a:solidFill>
                <a:latin typeface="Open Sans Bold"/>
              </a:rPr>
              <a:t>тока</a:t>
            </a:r>
            <a:r>
              <a:rPr lang="en-US" sz="2004" spc="20" dirty="0">
                <a:solidFill>
                  <a:srgbClr val="FFFBF0"/>
                </a:solidFill>
                <a:latin typeface="Open Sans Bold"/>
              </a:rPr>
              <a:t>, </a:t>
            </a:r>
            <a:r>
              <a:rPr lang="en-US" sz="2004" spc="20" dirty="0" err="1">
                <a:solidFill>
                  <a:srgbClr val="FFFBF0"/>
                </a:solidFill>
                <a:latin typeface="Open Sans Bold"/>
              </a:rPr>
              <a:t>естественно</a:t>
            </a:r>
            <a:r>
              <a:rPr lang="en-US" sz="2004" spc="20" dirty="0">
                <a:solidFill>
                  <a:srgbClr val="FFFBF0"/>
                </a:solidFill>
                <a:latin typeface="Open Sans Bold"/>
              </a:rPr>
              <a:t>, </a:t>
            </a:r>
            <a:r>
              <a:rPr lang="en-US" sz="2004" spc="20" dirty="0" err="1">
                <a:solidFill>
                  <a:srgbClr val="FFFBF0"/>
                </a:solidFill>
                <a:latin typeface="Open Sans Bold"/>
              </a:rPr>
              <a:t>равна</a:t>
            </a:r>
            <a:r>
              <a:rPr lang="en-US" sz="2004" spc="20" dirty="0">
                <a:solidFill>
                  <a:srgbClr val="FFFBF0"/>
                </a:solidFill>
                <a:latin typeface="Open Sans Bold"/>
              </a:rPr>
              <a:t> </a:t>
            </a:r>
            <a:r>
              <a:rPr lang="en-US" sz="2004" spc="20" dirty="0" err="1">
                <a:solidFill>
                  <a:srgbClr val="FFFBF0"/>
                </a:solidFill>
                <a:latin typeface="Open Sans Bold"/>
              </a:rPr>
              <a:t>нулю</a:t>
            </a:r>
            <a:r>
              <a:rPr lang="en-US" sz="2004" spc="20" dirty="0">
                <a:solidFill>
                  <a:srgbClr val="FFFBF0"/>
                </a:solidFill>
                <a:latin typeface="Open Sans Bold"/>
              </a:rPr>
              <a:t>: </a:t>
            </a:r>
            <a:r>
              <a:rPr lang="en-US" sz="2004" spc="20" dirty="0" err="1">
                <a:solidFill>
                  <a:srgbClr val="FFFBF0"/>
                </a:solidFill>
                <a:latin typeface="Open Sans Bold"/>
              </a:rPr>
              <a:t>заряженные</a:t>
            </a:r>
            <a:r>
              <a:rPr lang="en-US" sz="2004" spc="20" dirty="0">
                <a:solidFill>
                  <a:srgbClr val="FFFBF0"/>
                </a:solidFill>
                <a:latin typeface="Open Sans Bold"/>
              </a:rPr>
              <a:t> </a:t>
            </a:r>
            <a:r>
              <a:rPr lang="en-US" sz="2004" spc="20" dirty="0" err="1">
                <a:solidFill>
                  <a:srgbClr val="FFFBF0"/>
                </a:solidFill>
                <a:latin typeface="Open Sans Bold"/>
              </a:rPr>
              <a:t>частицы</a:t>
            </a:r>
            <a:r>
              <a:rPr lang="en-US" sz="2004" spc="20" dirty="0">
                <a:solidFill>
                  <a:srgbClr val="FFFBF0"/>
                </a:solidFill>
                <a:latin typeface="Open Sans Bold"/>
              </a:rPr>
              <a:t> </a:t>
            </a:r>
            <a:r>
              <a:rPr lang="en-US" sz="2004" spc="20" dirty="0" err="1">
                <a:solidFill>
                  <a:srgbClr val="FFFBF0"/>
                </a:solidFill>
                <a:latin typeface="Open Sans Bold"/>
              </a:rPr>
              <a:t>совершают</a:t>
            </a:r>
            <a:r>
              <a:rPr lang="en-US" sz="2004" spc="20" dirty="0">
                <a:solidFill>
                  <a:srgbClr val="FFFBF0"/>
                </a:solidFill>
                <a:latin typeface="Open Sans Bold"/>
              </a:rPr>
              <a:t> </a:t>
            </a:r>
            <a:r>
              <a:rPr lang="en-US" sz="2004" spc="20" dirty="0" err="1">
                <a:solidFill>
                  <a:srgbClr val="FFFBF0"/>
                </a:solidFill>
                <a:latin typeface="Open Sans Bold"/>
              </a:rPr>
              <a:t>лишь</a:t>
            </a:r>
            <a:r>
              <a:rPr lang="en-US" sz="2004" spc="20" dirty="0">
                <a:solidFill>
                  <a:srgbClr val="FFFBF0"/>
                </a:solidFill>
                <a:latin typeface="Open Sans Bold"/>
              </a:rPr>
              <a:t> </a:t>
            </a:r>
            <a:r>
              <a:rPr lang="en-US" sz="2004" spc="20" dirty="0" err="1">
                <a:solidFill>
                  <a:srgbClr val="FFFBF0"/>
                </a:solidFill>
                <a:latin typeface="Open Sans Bold"/>
              </a:rPr>
              <a:t>тепловое</a:t>
            </a:r>
            <a:r>
              <a:rPr lang="en-US" sz="2004" spc="20" dirty="0">
                <a:solidFill>
                  <a:srgbClr val="FFFBF0"/>
                </a:solidFill>
                <a:latin typeface="Open Sans Bold"/>
              </a:rPr>
              <a:t> </a:t>
            </a:r>
            <a:r>
              <a:rPr lang="en-US" sz="2004" spc="20" dirty="0" err="1">
                <a:solidFill>
                  <a:srgbClr val="FFFBF0"/>
                </a:solidFill>
                <a:latin typeface="Open Sans Bold"/>
              </a:rPr>
              <a:t>движение</a:t>
            </a:r>
            <a:r>
              <a:rPr lang="en-US" sz="2004" spc="20" dirty="0">
                <a:solidFill>
                  <a:srgbClr val="FFFBF0"/>
                </a:solidFill>
                <a:latin typeface="Open Sans Bold"/>
              </a:rPr>
              <a:t>, </a:t>
            </a:r>
            <a:r>
              <a:rPr lang="en-US" sz="2004" spc="20" dirty="0" err="1">
                <a:solidFill>
                  <a:srgbClr val="FFFBF0"/>
                </a:solidFill>
                <a:latin typeface="Open Sans Bold"/>
              </a:rPr>
              <a:t>упорядоченного</a:t>
            </a:r>
            <a:r>
              <a:rPr lang="en-US" sz="2004" spc="20" dirty="0">
                <a:solidFill>
                  <a:srgbClr val="FFFBF0"/>
                </a:solidFill>
                <a:latin typeface="Open Sans Bold"/>
              </a:rPr>
              <a:t> </a:t>
            </a:r>
            <a:r>
              <a:rPr lang="en-US" sz="2004" spc="20" dirty="0" err="1">
                <a:solidFill>
                  <a:srgbClr val="FFFBF0"/>
                </a:solidFill>
                <a:latin typeface="Open Sans Bold"/>
              </a:rPr>
              <a:t>их</a:t>
            </a:r>
            <a:r>
              <a:rPr lang="en-US" sz="2004" spc="20" dirty="0">
                <a:solidFill>
                  <a:srgbClr val="FFFBF0"/>
                </a:solidFill>
                <a:latin typeface="Open Sans Bold"/>
              </a:rPr>
              <a:t> </a:t>
            </a:r>
            <a:r>
              <a:rPr lang="en-US" sz="2004" spc="20" dirty="0" err="1">
                <a:solidFill>
                  <a:srgbClr val="FFFBF0"/>
                </a:solidFill>
                <a:latin typeface="Open Sans Bold"/>
              </a:rPr>
              <a:t>движения</a:t>
            </a:r>
            <a:r>
              <a:rPr lang="en-US" sz="2004" spc="20" dirty="0">
                <a:solidFill>
                  <a:srgbClr val="FFFBF0"/>
                </a:solidFill>
                <a:latin typeface="Open Sans Bold"/>
              </a:rPr>
              <a:t> </a:t>
            </a:r>
            <a:r>
              <a:rPr lang="en-US" sz="2004" spc="20" dirty="0" err="1">
                <a:solidFill>
                  <a:srgbClr val="FFFBF0"/>
                </a:solidFill>
                <a:latin typeface="Open Sans Bold"/>
              </a:rPr>
              <a:t>между</a:t>
            </a:r>
            <a:r>
              <a:rPr lang="en-US" sz="2004" spc="20" dirty="0">
                <a:solidFill>
                  <a:srgbClr val="FFFBF0"/>
                </a:solidFill>
                <a:latin typeface="Open Sans Bold"/>
              </a:rPr>
              <a:t> </a:t>
            </a:r>
            <a:r>
              <a:rPr lang="en-US" sz="2004" spc="20" dirty="0" err="1">
                <a:solidFill>
                  <a:srgbClr val="FFFBF0"/>
                </a:solidFill>
                <a:latin typeface="Open Sans Bold"/>
              </a:rPr>
              <a:t>электродами</a:t>
            </a:r>
            <a:r>
              <a:rPr lang="en-US" sz="2004" spc="20" dirty="0">
                <a:solidFill>
                  <a:srgbClr val="FFFBF0"/>
                </a:solidFill>
                <a:latin typeface="Open Sans Bold"/>
              </a:rPr>
              <a:t> </a:t>
            </a:r>
            <a:r>
              <a:rPr lang="en-US" sz="2004" spc="20" dirty="0" err="1">
                <a:solidFill>
                  <a:srgbClr val="FFFBF0"/>
                </a:solidFill>
                <a:latin typeface="Open Sans Bold"/>
              </a:rPr>
              <a:t>нет</a:t>
            </a:r>
            <a:r>
              <a:rPr lang="en-US" sz="2004" spc="20" dirty="0">
                <a:solidFill>
                  <a:srgbClr val="FFFBF0"/>
                </a:solidFill>
                <a:latin typeface="Open Sans Bold"/>
              </a:rPr>
              <a:t>.</a:t>
            </a:r>
          </a:p>
          <a:p>
            <a:pPr>
              <a:lnSpc>
                <a:spcPts val="3006"/>
              </a:lnSpc>
            </a:pPr>
            <a:r>
              <a:rPr lang="en-US" sz="2000" spc="8" dirty="0" err="1">
                <a:solidFill>
                  <a:srgbClr val="FFFBF0"/>
                </a:solidFill>
                <a:latin typeface="Arimo Bold"/>
              </a:rPr>
              <a:t>При</a:t>
            </a:r>
            <a:r>
              <a:rPr lang="en-US" sz="2000" spc="8" dirty="0">
                <a:solidFill>
                  <a:srgbClr val="FFFBF0"/>
                </a:solidFill>
                <a:latin typeface="Arimo Bold"/>
              </a:rPr>
              <a:t> </a:t>
            </a:r>
            <a:r>
              <a:rPr lang="en-US" sz="2000" spc="8" dirty="0" err="1">
                <a:solidFill>
                  <a:srgbClr val="FFFBF0"/>
                </a:solidFill>
                <a:latin typeface="Arimo Bold"/>
              </a:rPr>
              <a:t>небольшом</a:t>
            </a:r>
            <a:r>
              <a:rPr lang="en-US" sz="2000" spc="8" dirty="0">
                <a:solidFill>
                  <a:srgbClr val="FFFBF0"/>
                </a:solidFill>
                <a:latin typeface="Arimo Bold"/>
              </a:rPr>
              <a:t> </a:t>
            </a:r>
            <a:r>
              <a:rPr lang="en-US" sz="2000" spc="8" dirty="0" err="1">
                <a:solidFill>
                  <a:srgbClr val="FFFBF0"/>
                </a:solidFill>
                <a:latin typeface="Arimo Bold"/>
              </a:rPr>
              <a:t>напряжении</a:t>
            </a:r>
            <a:r>
              <a:rPr lang="en-US" sz="2000" spc="8" dirty="0">
                <a:solidFill>
                  <a:srgbClr val="FFFBF0"/>
                </a:solidFill>
                <a:latin typeface="Arimo Bold"/>
              </a:rPr>
              <a:t> </a:t>
            </a:r>
            <a:r>
              <a:rPr lang="en-US" sz="2000" spc="8" dirty="0" err="1">
                <a:solidFill>
                  <a:srgbClr val="FFFBF0"/>
                </a:solidFill>
                <a:latin typeface="Arimo Bold"/>
              </a:rPr>
              <a:t>сила</a:t>
            </a:r>
            <a:r>
              <a:rPr lang="en-US" sz="2000" spc="8" dirty="0">
                <a:solidFill>
                  <a:srgbClr val="FFFBF0"/>
                </a:solidFill>
                <a:latin typeface="Arimo Bold"/>
              </a:rPr>
              <a:t> </a:t>
            </a:r>
            <a:r>
              <a:rPr lang="en-US" sz="2000" spc="8" dirty="0" err="1">
                <a:solidFill>
                  <a:srgbClr val="FFFBF0"/>
                </a:solidFill>
                <a:latin typeface="Arimo Bold"/>
              </a:rPr>
              <a:t>тока</a:t>
            </a:r>
            <a:r>
              <a:rPr lang="en-US" sz="2000" spc="8" dirty="0">
                <a:solidFill>
                  <a:srgbClr val="FFFBF0"/>
                </a:solidFill>
                <a:latin typeface="Arimo Bold"/>
              </a:rPr>
              <a:t> </a:t>
            </a:r>
            <a:r>
              <a:rPr lang="en-US" sz="2000" spc="8" dirty="0" err="1">
                <a:solidFill>
                  <a:srgbClr val="FFFBF0"/>
                </a:solidFill>
                <a:latin typeface="Arimo Bold"/>
              </a:rPr>
              <a:t>также</a:t>
            </a:r>
            <a:r>
              <a:rPr lang="en-US" sz="2000" spc="8" dirty="0">
                <a:solidFill>
                  <a:srgbClr val="FFFBF0"/>
                </a:solidFill>
                <a:latin typeface="Arimo Bold"/>
              </a:rPr>
              <a:t> </a:t>
            </a:r>
            <a:r>
              <a:rPr lang="en-US" sz="2000" spc="8" dirty="0" err="1">
                <a:solidFill>
                  <a:srgbClr val="FFFBF0"/>
                </a:solidFill>
                <a:latin typeface="Arimo Bold"/>
              </a:rPr>
              <a:t>мала</a:t>
            </a:r>
            <a:r>
              <a:rPr lang="en-US" sz="2000" spc="8" dirty="0">
                <a:solidFill>
                  <a:srgbClr val="FFFBF0"/>
                </a:solidFill>
                <a:latin typeface="Arimo Bold"/>
              </a:rPr>
              <a:t>. </a:t>
            </a:r>
            <a:r>
              <a:rPr lang="en-US" sz="2000" spc="8" dirty="0" err="1">
                <a:solidFill>
                  <a:srgbClr val="FFFBF0"/>
                </a:solidFill>
                <a:latin typeface="Arimo Bold"/>
              </a:rPr>
              <a:t>Дело</a:t>
            </a:r>
            <a:r>
              <a:rPr lang="en-US" sz="2000" spc="8" dirty="0">
                <a:solidFill>
                  <a:srgbClr val="FFFBF0"/>
                </a:solidFill>
                <a:latin typeface="Arimo Bold"/>
              </a:rPr>
              <a:t> в </a:t>
            </a:r>
            <a:r>
              <a:rPr lang="en-US" sz="2000" spc="8" dirty="0" err="1">
                <a:solidFill>
                  <a:srgbClr val="FFFBF0"/>
                </a:solidFill>
                <a:latin typeface="Arimo Bold"/>
              </a:rPr>
              <a:t>том</a:t>
            </a:r>
            <a:r>
              <a:rPr lang="en-US" sz="2000" spc="8" dirty="0">
                <a:solidFill>
                  <a:srgbClr val="FFFBF0"/>
                </a:solidFill>
                <a:latin typeface="Arimo Bold"/>
              </a:rPr>
              <a:t>, </a:t>
            </a:r>
            <a:r>
              <a:rPr lang="en-US" sz="2000" spc="8" dirty="0" err="1">
                <a:solidFill>
                  <a:srgbClr val="FFFBF0"/>
                </a:solidFill>
                <a:latin typeface="Arimo Bold"/>
              </a:rPr>
              <a:t>что</a:t>
            </a:r>
            <a:r>
              <a:rPr lang="en-US" sz="2000" spc="8" dirty="0">
                <a:solidFill>
                  <a:srgbClr val="FFFBF0"/>
                </a:solidFill>
                <a:latin typeface="Arimo Bold"/>
              </a:rPr>
              <a:t> </a:t>
            </a:r>
            <a:r>
              <a:rPr lang="en-US" sz="2000" spc="8" dirty="0" err="1">
                <a:solidFill>
                  <a:srgbClr val="FFFBF0"/>
                </a:solidFill>
                <a:latin typeface="Arimo Bold"/>
              </a:rPr>
              <a:t>не</a:t>
            </a:r>
            <a:r>
              <a:rPr lang="en-US" sz="2000" spc="8" dirty="0">
                <a:solidFill>
                  <a:srgbClr val="FFFBF0"/>
                </a:solidFill>
                <a:latin typeface="Arimo Bold"/>
              </a:rPr>
              <a:t> </a:t>
            </a:r>
            <a:r>
              <a:rPr lang="en-US" sz="2000" spc="8" dirty="0" err="1">
                <a:solidFill>
                  <a:srgbClr val="FFFBF0"/>
                </a:solidFill>
                <a:latin typeface="Arimo Bold"/>
              </a:rPr>
              <a:t>всем</a:t>
            </a:r>
            <a:r>
              <a:rPr lang="en-US" sz="2000" spc="8" dirty="0">
                <a:solidFill>
                  <a:srgbClr val="FFFBF0"/>
                </a:solidFill>
                <a:latin typeface="Arimo Bold"/>
              </a:rPr>
              <a:t> </a:t>
            </a:r>
            <a:r>
              <a:rPr lang="en-US" sz="2000" spc="8" dirty="0" err="1">
                <a:solidFill>
                  <a:srgbClr val="FFFBF0"/>
                </a:solidFill>
                <a:latin typeface="Arimo Bold"/>
              </a:rPr>
              <a:t>заряженным</a:t>
            </a:r>
            <a:r>
              <a:rPr lang="en-US" sz="2000" spc="8" dirty="0">
                <a:solidFill>
                  <a:srgbClr val="FFFBF0"/>
                </a:solidFill>
                <a:latin typeface="Arimo Bold"/>
              </a:rPr>
              <a:t> </a:t>
            </a:r>
            <a:r>
              <a:rPr lang="en-US" sz="2000" spc="8" dirty="0" err="1">
                <a:solidFill>
                  <a:srgbClr val="FFFBF0"/>
                </a:solidFill>
                <a:latin typeface="Arimo Bold"/>
              </a:rPr>
              <a:t>частицам</a:t>
            </a:r>
            <a:r>
              <a:rPr lang="en-US" sz="2000" spc="8" dirty="0">
                <a:solidFill>
                  <a:srgbClr val="FFFBF0"/>
                </a:solidFill>
                <a:latin typeface="Arimo Bold"/>
              </a:rPr>
              <a:t> </a:t>
            </a:r>
            <a:r>
              <a:rPr lang="en-US" sz="2000" spc="8" dirty="0" err="1">
                <a:solidFill>
                  <a:srgbClr val="FFFBF0"/>
                </a:solidFill>
                <a:latin typeface="Arimo Bold"/>
              </a:rPr>
              <a:t>суждено</a:t>
            </a:r>
            <a:r>
              <a:rPr lang="en-US" sz="2000" spc="8" dirty="0">
                <a:solidFill>
                  <a:srgbClr val="FFFBF0"/>
                </a:solidFill>
                <a:latin typeface="Arimo Bold"/>
              </a:rPr>
              <a:t> </a:t>
            </a:r>
            <a:r>
              <a:rPr lang="en-US" sz="2000" spc="8" dirty="0" err="1">
                <a:solidFill>
                  <a:srgbClr val="FFFBF0"/>
                </a:solidFill>
                <a:latin typeface="Arimo Bold"/>
              </a:rPr>
              <a:t>добраться</a:t>
            </a:r>
            <a:r>
              <a:rPr lang="en-US" sz="2000" spc="8" dirty="0">
                <a:solidFill>
                  <a:srgbClr val="FFFBF0"/>
                </a:solidFill>
                <a:latin typeface="Arimo Bold"/>
              </a:rPr>
              <a:t> </a:t>
            </a:r>
            <a:r>
              <a:rPr lang="en-US" sz="2000" spc="8" dirty="0" err="1">
                <a:solidFill>
                  <a:srgbClr val="FFFBF0"/>
                </a:solidFill>
                <a:latin typeface="Arimo Bold"/>
              </a:rPr>
              <a:t>до</a:t>
            </a:r>
            <a:r>
              <a:rPr lang="en-US" sz="2000" spc="8" dirty="0">
                <a:solidFill>
                  <a:srgbClr val="FFFBF0"/>
                </a:solidFill>
                <a:latin typeface="Arimo Bold"/>
              </a:rPr>
              <a:t> </a:t>
            </a:r>
            <a:r>
              <a:rPr lang="en-US" sz="2000" spc="8" dirty="0" err="1">
                <a:solidFill>
                  <a:srgbClr val="FFFBF0"/>
                </a:solidFill>
                <a:latin typeface="Arimo Bold"/>
              </a:rPr>
              <a:t>электродов</a:t>
            </a:r>
            <a:r>
              <a:rPr lang="en-US" sz="2000" spc="8" dirty="0">
                <a:solidFill>
                  <a:srgbClr val="FFFBF0"/>
                </a:solidFill>
                <a:latin typeface="Arimo Bold"/>
              </a:rPr>
              <a:t>: </a:t>
            </a:r>
            <a:r>
              <a:rPr lang="en-US" sz="2000" spc="8" dirty="0" err="1">
                <a:solidFill>
                  <a:srgbClr val="FFFBF0"/>
                </a:solidFill>
                <a:latin typeface="Arimo Bold"/>
              </a:rPr>
              <a:t>часть</a:t>
            </a:r>
            <a:r>
              <a:rPr lang="en-US" sz="2000" spc="8" dirty="0">
                <a:solidFill>
                  <a:srgbClr val="FFFBF0"/>
                </a:solidFill>
                <a:latin typeface="Arimo Bold"/>
              </a:rPr>
              <a:t> </a:t>
            </a:r>
            <a:r>
              <a:rPr lang="en-US" sz="2000" spc="8" dirty="0" err="1">
                <a:solidFill>
                  <a:srgbClr val="FFFBF0"/>
                </a:solidFill>
                <a:latin typeface="Arimo Bold"/>
              </a:rPr>
              <a:t>положительных</a:t>
            </a:r>
            <a:r>
              <a:rPr lang="en-US" sz="2000" spc="8" dirty="0">
                <a:solidFill>
                  <a:srgbClr val="FFFBF0"/>
                </a:solidFill>
                <a:latin typeface="Arimo Bold"/>
              </a:rPr>
              <a:t> </a:t>
            </a:r>
            <a:r>
              <a:rPr lang="en-US" sz="2000" spc="8" dirty="0" err="1">
                <a:solidFill>
                  <a:srgbClr val="FFFBF0"/>
                </a:solidFill>
                <a:latin typeface="Arimo Bold"/>
              </a:rPr>
              <a:t>ионов</a:t>
            </a:r>
            <a:r>
              <a:rPr lang="en-US" sz="2000" spc="8" dirty="0">
                <a:solidFill>
                  <a:srgbClr val="FFFBF0"/>
                </a:solidFill>
                <a:latin typeface="Arimo Bold"/>
              </a:rPr>
              <a:t> и </a:t>
            </a:r>
            <a:r>
              <a:rPr lang="en-US" sz="2000" spc="8" dirty="0" err="1">
                <a:solidFill>
                  <a:srgbClr val="FFFBF0"/>
                </a:solidFill>
                <a:latin typeface="Arimo Bold"/>
              </a:rPr>
              <a:t>электронов</a:t>
            </a:r>
            <a:r>
              <a:rPr lang="en-US" sz="2000" spc="8" dirty="0">
                <a:solidFill>
                  <a:srgbClr val="FFFBF0"/>
                </a:solidFill>
                <a:latin typeface="Arimo Bold"/>
              </a:rPr>
              <a:t> в </a:t>
            </a:r>
            <a:r>
              <a:rPr lang="en-US" sz="2000" spc="8" dirty="0" err="1">
                <a:solidFill>
                  <a:srgbClr val="FFFBF0"/>
                </a:solidFill>
                <a:latin typeface="Arimo Bold"/>
              </a:rPr>
              <a:t>процессе</a:t>
            </a:r>
            <a:endParaRPr lang="en-US" sz="2000" spc="8" dirty="0">
              <a:solidFill>
                <a:srgbClr val="FFFBF0"/>
              </a:solidFill>
              <a:latin typeface="Arimo Bold"/>
            </a:endParaRPr>
          </a:p>
          <a:p>
            <a:pPr>
              <a:lnSpc>
                <a:spcPts val="3006"/>
              </a:lnSpc>
            </a:pPr>
            <a:r>
              <a:rPr lang="en-US" sz="2000" spc="8" dirty="0" err="1">
                <a:solidFill>
                  <a:srgbClr val="FFFBF0"/>
                </a:solidFill>
                <a:latin typeface="Arimo Bold"/>
              </a:rPr>
              <a:t>своего</a:t>
            </a:r>
            <a:r>
              <a:rPr lang="en-US" sz="2000" spc="8" dirty="0">
                <a:solidFill>
                  <a:srgbClr val="FFFBF0"/>
                </a:solidFill>
                <a:latin typeface="Arimo Bold"/>
              </a:rPr>
              <a:t> </a:t>
            </a:r>
            <a:r>
              <a:rPr lang="en-US" sz="2000" spc="8" dirty="0" err="1">
                <a:solidFill>
                  <a:srgbClr val="FFFBF0"/>
                </a:solidFill>
                <a:latin typeface="Arimo Bold"/>
              </a:rPr>
              <a:t>движения</a:t>
            </a:r>
            <a:r>
              <a:rPr lang="en-US" sz="2000" spc="8" dirty="0">
                <a:solidFill>
                  <a:srgbClr val="FFFBF0"/>
                </a:solidFill>
                <a:latin typeface="Arimo Bold"/>
              </a:rPr>
              <a:t> </a:t>
            </a:r>
            <a:r>
              <a:rPr lang="en-US" sz="2000" spc="8" dirty="0" err="1">
                <a:solidFill>
                  <a:srgbClr val="FFFBF0"/>
                </a:solidFill>
                <a:latin typeface="Arimo Bold"/>
              </a:rPr>
              <a:t>находят</a:t>
            </a:r>
            <a:r>
              <a:rPr lang="en-US" sz="2000" spc="8" dirty="0">
                <a:solidFill>
                  <a:srgbClr val="FFFBF0"/>
                </a:solidFill>
                <a:latin typeface="Arimo Bold"/>
              </a:rPr>
              <a:t> </a:t>
            </a:r>
            <a:r>
              <a:rPr lang="en-US" sz="2000" spc="8" dirty="0" err="1">
                <a:solidFill>
                  <a:srgbClr val="FFFBF0"/>
                </a:solidFill>
                <a:latin typeface="Arimo Bold"/>
              </a:rPr>
              <a:t>друг</a:t>
            </a:r>
            <a:r>
              <a:rPr lang="en-US" sz="2000" spc="8" dirty="0">
                <a:solidFill>
                  <a:srgbClr val="FFFBF0"/>
                </a:solidFill>
                <a:latin typeface="Arimo Bold"/>
              </a:rPr>
              <a:t> </a:t>
            </a:r>
            <a:r>
              <a:rPr lang="en-US" sz="2000" spc="8" dirty="0" err="1">
                <a:solidFill>
                  <a:srgbClr val="FFFBF0"/>
                </a:solidFill>
                <a:latin typeface="Arimo Bold"/>
              </a:rPr>
              <a:t>друга</a:t>
            </a:r>
            <a:r>
              <a:rPr lang="en-US" sz="2000" spc="8" dirty="0">
                <a:solidFill>
                  <a:srgbClr val="FFFBF0"/>
                </a:solidFill>
                <a:latin typeface="Arimo Bold"/>
              </a:rPr>
              <a:t> и </a:t>
            </a:r>
            <a:r>
              <a:rPr lang="en-US" sz="2000" spc="8" dirty="0" err="1">
                <a:solidFill>
                  <a:srgbClr val="FFFBF0"/>
                </a:solidFill>
                <a:latin typeface="Arimo Bold"/>
              </a:rPr>
              <a:t>рекомбинируют</a:t>
            </a:r>
            <a:r>
              <a:rPr lang="en-US" sz="2000" spc="8" dirty="0">
                <a:solidFill>
                  <a:srgbClr val="FFFBF0"/>
                </a:solidFill>
                <a:latin typeface="Arimo Bold"/>
              </a:rPr>
              <a:t>.</a:t>
            </a:r>
          </a:p>
          <a:p>
            <a:pPr>
              <a:lnSpc>
                <a:spcPts val="3006"/>
              </a:lnSpc>
            </a:pPr>
            <a:r>
              <a:rPr lang="en-US" sz="2000" spc="8" dirty="0">
                <a:solidFill>
                  <a:srgbClr val="FFFBF0"/>
                </a:solidFill>
                <a:latin typeface="Arimo Bold"/>
              </a:rPr>
              <a:t>С </a:t>
            </a:r>
            <a:r>
              <a:rPr lang="en-US" sz="2000" spc="8" dirty="0" err="1">
                <a:solidFill>
                  <a:srgbClr val="FFFBF0"/>
                </a:solidFill>
                <a:latin typeface="Arimo Bold"/>
              </a:rPr>
              <a:t>повышением</a:t>
            </a:r>
            <a:r>
              <a:rPr lang="en-US" sz="2000" spc="8" dirty="0">
                <a:solidFill>
                  <a:srgbClr val="FFFBF0"/>
                </a:solidFill>
                <a:latin typeface="Arimo Bold"/>
              </a:rPr>
              <a:t> </a:t>
            </a:r>
            <a:r>
              <a:rPr lang="en-US" sz="2000" spc="8" dirty="0" err="1">
                <a:solidFill>
                  <a:srgbClr val="FFFBF0"/>
                </a:solidFill>
                <a:latin typeface="Arimo Bold"/>
              </a:rPr>
              <a:t>напряжения</a:t>
            </a:r>
            <a:r>
              <a:rPr lang="en-US" sz="2000" spc="8" dirty="0">
                <a:solidFill>
                  <a:srgbClr val="FFFBF0"/>
                </a:solidFill>
                <a:latin typeface="Arimo Bold"/>
              </a:rPr>
              <a:t> </a:t>
            </a:r>
            <a:r>
              <a:rPr lang="en-US" sz="2000" spc="8" dirty="0" err="1">
                <a:solidFill>
                  <a:srgbClr val="FFFBF0"/>
                </a:solidFill>
                <a:latin typeface="Arimo Bold"/>
              </a:rPr>
              <a:t>свободные</a:t>
            </a:r>
            <a:r>
              <a:rPr lang="en-US" sz="2000" spc="8" dirty="0">
                <a:solidFill>
                  <a:srgbClr val="FFFBF0"/>
                </a:solidFill>
                <a:latin typeface="Arimo Bold"/>
              </a:rPr>
              <a:t> </a:t>
            </a:r>
            <a:r>
              <a:rPr lang="en-US" sz="2000" spc="8" dirty="0" err="1">
                <a:solidFill>
                  <a:srgbClr val="FFFBF0"/>
                </a:solidFill>
                <a:latin typeface="Arimo Bold"/>
              </a:rPr>
              <a:t>заряды</a:t>
            </a:r>
            <a:r>
              <a:rPr lang="en-US" sz="2000" spc="8" dirty="0">
                <a:solidFill>
                  <a:srgbClr val="FFFBF0"/>
                </a:solidFill>
                <a:latin typeface="Arimo Bold"/>
              </a:rPr>
              <a:t> </a:t>
            </a:r>
            <a:r>
              <a:rPr lang="en-US" sz="2000" spc="8" dirty="0" err="1">
                <a:solidFill>
                  <a:srgbClr val="FFFBF0"/>
                </a:solidFill>
                <a:latin typeface="Arimo Bold"/>
              </a:rPr>
              <a:t>развивают</a:t>
            </a:r>
            <a:r>
              <a:rPr lang="en-US" sz="2000" spc="8" dirty="0">
                <a:solidFill>
                  <a:srgbClr val="FFFBF0"/>
                </a:solidFill>
                <a:latin typeface="Arimo Bold"/>
              </a:rPr>
              <a:t> </a:t>
            </a:r>
            <a:r>
              <a:rPr lang="en-US" sz="2000" spc="8" dirty="0" err="1">
                <a:solidFill>
                  <a:srgbClr val="FFFBF0"/>
                </a:solidFill>
                <a:latin typeface="Arimo Bold"/>
              </a:rPr>
              <a:t>всё</a:t>
            </a:r>
            <a:r>
              <a:rPr lang="en-US" sz="2000" spc="8" dirty="0">
                <a:solidFill>
                  <a:srgbClr val="FFFBF0"/>
                </a:solidFill>
                <a:latin typeface="Arimo Bold"/>
              </a:rPr>
              <a:t> </a:t>
            </a:r>
            <a:r>
              <a:rPr lang="en-US" sz="2000" spc="8" dirty="0" err="1">
                <a:solidFill>
                  <a:srgbClr val="FFFBF0"/>
                </a:solidFill>
                <a:latin typeface="Arimo Bold"/>
              </a:rPr>
              <a:t>большую</a:t>
            </a:r>
            <a:r>
              <a:rPr lang="en-US" sz="2000" spc="8" dirty="0">
                <a:solidFill>
                  <a:srgbClr val="FFFBF0"/>
                </a:solidFill>
                <a:latin typeface="Arimo Bold"/>
              </a:rPr>
              <a:t> </a:t>
            </a:r>
            <a:r>
              <a:rPr lang="en-US" sz="2000" spc="8" dirty="0" err="1">
                <a:solidFill>
                  <a:srgbClr val="FFFBF0"/>
                </a:solidFill>
                <a:latin typeface="Arimo Bold"/>
              </a:rPr>
              <a:t>скорость</a:t>
            </a:r>
            <a:r>
              <a:rPr lang="en-US" sz="2000" spc="8" dirty="0">
                <a:solidFill>
                  <a:srgbClr val="FFFBF0"/>
                </a:solidFill>
                <a:latin typeface="Arimo Bold"/>
              </a:rPr>
              <a:t>, и </a:t>
            </a:r>
            <a:r>
              <a:rPr lang="en-US" sz="2000" spc="8" dirty="0" err="1">
                <a:solidFill>
                  <a:srgbClr val="FFFBF0"/>
                </a:solidFill>
                <a:latin typeface="Arimo Bold"/>
              </a:rPr>
              <a:t>тем</a:t>
            </a:r>
            <a:r>
              <a:rPr lang="en-US" sz="2000" spc="8" dirty="0">
                <a:solidFill>
                  <a:srgbClr val="FFFBF0"/>
                </a:solidFill>
                <a:latin typeface="Arimo Bold"/>
              </a:rPr>
              <a:t> </a:t>
            </a:r>
            <a:r>
              <a:rPr lang="en-US" sz="2000" spc="8" dirty="0" err="1">
                <a:solidFill>
                  <a:srgbClr val="FFFBF0"/>
                </a:solidFill>
                <a:latin typeface="Arimo Bold"/>
              </a:rPr>
              <a:t>меньше</a:t>
            </a:r>
            <a:r>
              <a:rPr lang="en-US" sz="2000" spc="8" dirty="0">
                <a:solidFill>
                  <a:srgbClr val="FFFBF0"/>
                </a:solidFill>
                <a:latin typeface="Arimo Bold"/>
              </a:rPr>
              <a:t> </a:t>
            </a:r>
            <a:r>
              <a:rPr lang="en-US" sz="2000" spc="8" dirty="0" err="1">
                <a:solidFill>
                  <a:srgbClr val="FFFBF0"/>
                </a:solidFill>
                <a:latin typeface="Arimo Bold"/>
              </a:rPr>
              <a:t>шансов</a:t>
            </a:r>
            <a:r>
              <a:rPr lang="en-US" sz="2000" spc="8" dirty="0">
                <a:solidFill>
                  <a:srgbClr val="FFFBF0"/>
                </a:solidFill>
                <a:latin typeface="Arimo Bold"/>
              </a:rPr>
              <a:t> у </a:t>
            </a:r>
            <a:r>
              <a:rPr lang="en-US" sz="2000" spc="8" dirty="0" err="1">
                <a:solidFill>
                  <a:srgbClr val="FFFBF0"/>
                </a:solidFill>
                <a:latin typeface="Arimo Bold"/>
              </a:rPr>
              <a:t>положительного</a:t>
            </a:r>
            <a:r>
              <a:rPr lang="en-US" sz="2000" spc="8" dirty="0">
                <a:solidFill>
                  <a:srgbClr val="FFFBF0"/>
                </a:solidFill>
                <a:latin typeface="Arimo Bold"/>
              </a:rPr>
              <a:t> </a:t>
            </a:r>
            <a:r>
              <a:rPr lang="en-US" sz="2000" spc="8" dirty="0" err="1">
                <a:solidFill>
                  <a:srgbClr val="FFFBF0"/>
                </a:solidFill>
                <a:latin typeface="Arimo Bold"/>
              </a:rPr>
              <a:t>иона</a:t>
            </a:r>
            <a:r>
              <a:rPr lang="en-US" sz="2000" spc="8" dirty="0">
                <a:solidFill>
                  <a:srgbClr val="FFFBF0"/>
                </a:solidFill>
                <a:latin typeface="Arimo Bold"/>
              </a:rPr>
              <a:t> и </a:t>
            </a:r>
            <a:r>
              <a:rPr lang="en-US" sz="2000" spc="8" dirty="0" err="1">
                <a:solidFill>
                  <a:srgbClr val="FFFBF0"/>
                </a:solidFill>
                <a:latin typeface="Arimo Bold"/>
              </a:rPr>
              <a:t>электрона</a:t>
            </a:r>
            <a:r>
              <a:rPr lang="en-US" sz="2000" spc="8" dirty="0">
                <a:solidFill>
                  <a:srgbClr val="FFFBF0"/>
                </a:solidFill>
                <a:latin typeface="Arimo Bold"/>
              </a:rPr>
              <a:t> </a:t>
            </a:r>
            <a:r>
              <a:rPr lang="en-US" sz="2000" spc="8" dirty="0" err="1">
                <a:solidFill>
                  <a:srgbClr val="FFFBF0"/>
                </a:solidFill>
                <a:latin typeface="Arimo Bold"/>
              </a:rPr>
              <a:t>встретиться</a:t>
            </a:r>
            <a:r>
              <a:rPr lang="en-US" sz="2000" spc="8" dirty="0">
                <a:solidFill>
                  <a:srgbClr val="FFFBF0"/>
                </a:solidFill>
                <a:latin typeface="Arimo Bold"/>
              </a:rPr>
              <a:t> и </a:t>
            </a:r>
            <a:r>
              <a:rPr lang="en-US" sz="2000" spc="8" dirty="0" err="1">
                <a:solidFill>
                  <a:srgbClr val="FFFBF0"/>
                </a:solidFill>
                <a:latin typeface="Arimo Bold"/>
              </a:rPr>
              <a:t>рекомбинировать</a:t>
            </a:r>
            <a:r>
              <a:rPr lang="en-US" sz="2000" spc="8" dirty="0">
                <a:solidFill>
                  <a:srgbClr val="FFFBF0"/>
                </a:solidFill>
                <a:latin typeface="Arimo Bold"/>
              </a:rPr>
              <a:t>. </a:t>
            </a:r>
            <a:r>
              <a:rPr lang="en-US" sz="2000" spc="8" dirty="0" err="1">
                <a:solidFill>
                  <a:srgbClr val="FFFBF0"/>
                </a:solidFill>
                <a:latin typeface="Arimo Bold"/>
              </a:rPr>
              <a:t>Поэтому</a:t>
            </a:r>
            <a:r>
              <a:rPr lang="en-US" sz="2000" spc="8" dirty="0">
                <a:solidFill>
                  <a:srgbClr val="FFFBF0"/>
                </a:solidFill>
                <a:latin typeface="Arimo Bold"/>
              </a:rPr>
              <a:t> </a:t>
            </a:r>
            <a:r>
              <a:rPr lang="en-US" sz="2000" spc="8" dirty="0" err="1">
                <a:solidFill>
                  <a:srgbClr val="FFFBF0"/>
                </a:solidFill>
                <a:latin typeface="Arimo Bold"/>
              </a:rPr>
              <a:t>всё</a:t>
            </a:r>
            <a:endParaRPr lang="en-US" sz="2000" spc="8" dirty="0">
              <a:solidFill>
                <a:srgbClr val="FFFBF0"/>
              </a:solidFill>
              <a:latin typeface="Arimo Bold"/>
            </a:endParaRPr>
          </a:p>
          <a:p>
            <a:pPr>
              <a:lnSpc>
                <a:spcPts val="3006"/>
              </a:lnSpc>
            </a:pPr>
            <a:r>
              <a:rPr lang="en-US" sz="2000" spc="8" dirty="0" err="1">
                <a:solidFill>
                  <a:srgbClr val="FFFBF0"/>
                </a:solidFill>
                <a:latin typeface="Arimo Bold"/>
              </a:rPr>
              <a:t>большая</a:t>
            </a:r>
            <a:r>
              <a:rPr lang="en-US" sz="2000" spc="8" dirty="0">
                <a:solidFill>
                  <a:srgbClr val="FFFBF0"/>
                </a:solidFill>
                <a:latin typeface="Arimo Bold"/>
              </a:rPr>
              <a:t> </a:t>
            </a:r>
            <a:r>
              <a:rPr lang="en-US" sz="2000" spc="8" dirty="0" err="1">
                <a:solidFill>
                  <a:srgbClr val="FFFBF0"/>
                </a:solidFill>
                <a:latin typeface="Arimo Bold"/>
              </a:rPr>
              <a:t>часть</a:t>
            </a:r>
            <a:r>
              <a:rPr lang="en-US" sz="2000" spc="8" dirty="0">
                <a:solidFill>
                  <a:srgbClr val="FFFBF0"/>
                </a:solidFill>
                <a:latin typeface="Arimo Bold"/>
              </a:rPr>
              <a:t> </a:t>
            </a:r>
            <a:r>
              <a:rPr lang="en-US" sz="2000" spc="8" dirty="0" err="1">
                <a:solidFill>
                  <a:srgbClr val="FFFBF0"/>
                </a:solidFill>
                <a:latin typeface="Arimo Bold"/>
              </a:rPr>
              <a:t>заряженных</a:t>
            </a:r>
            <a:r>
              <a:rPr lang="en-US" sz="2000" spc="8" dirty="0">
                <a:solidFill>
                  <a:srgbClr val="FFFBF0"/>
                </a:solidFill>
                <a:latin typeface="Arimo Bold"/>
              </a:rPr>
              <a:t> </a:t>
            </a:r>
            <a:r>
              <a:rPr lang="en-US" sz="2000" spc="8" dirty="0" err="1">
                <a:solidFill>
                  <a:srgbClr val="FFFBF0"/>
                </a:solidFill>
                <a:latin typeface="Arimo Bold"/>
              </a:rPr>
              <a:t>частиц</a:t>
            </a:r>
            <a:r>
              <a:rPr lang="en-US" sz="2000" spc="8" dirty="0">
                <a:solidFill>
                  <a:srgbClr val="FFFBF0"/>
                </a:solidFill>
                <a:latin typeface="Arimo Bold"/>
              </a:rPr>
              <a:t> </a:t>
            </a:r>
            <a:r>
              <a:rPr lang="en-US" sz="2000" spc="8" dirty="0" err="1">
                <a:solidFill>
                  <a:srgbClr val="FFFBF0"/>
                </a:solidFill>
                <a:latin typeface="Arimo Bold"/>
              </a:rPr>
              <a:t>достигает</a:t>
            </a:r>
            <a:r>
              <a:rPr lang="en-US" sz="2000" spc="8" dirty="0">
                <a:solidFill>
                  <a:srgbClr val="FFFBF0"/>
                </a:solidFill>
                <a:latin typeface="Arimo Bold"/>
              </a:rPr>
              <a:t> </a:t>
            </a:r>
            <a:r>
              <a:rPr lang="en-US" sz="2000" spc="8" dirty="0" err="1">
                <a:solidFill>
                  <a:srgbClr val="FFFBF0"/>
                </a:solidFill>
                <a:latin typeface="Arimo Bold"/>
              </a:rPr>
              <a:t>электродов</a:t>
            </a:r>
            <a:r>
              <a:rPr lang="en-US" sz="2000" spc="8" dirty="0">
                <a:solidFill>
                  <a:srgbClr val="FFFBF0"/>
                </a:solidFill>
                <a:latin typeface="Arimo Bold"/>
              </a:rPr>
              <a:t>, и </a:t>
            </a:r>
            <a:r>
              <a:rPr lang="en-US" sz="2000" spc="8" dirty="0" err="1">
                <a:solidFill>
                  <a:srgbClr val="FFFBF0"/>
                </a:solidFill>
                <a:latin typeface="Arimo Bold"/>
              </a:rPr>
              <a:t>сила</a:t>
            </a:r>
            <a:r>
              <a:rPr lang="en-US" sz="2000" spc="8" dirty="0">
                <a:solidFill>
                  <a:srgbClr val="FFFBF0"/>
                </a:solidFill>
                <a:latin typeface="Arimo Bold"/>
              </a:rPr>
              <a:t> </a:t>
            </a:r>
            <a:r>
              <a:rPr lang="en-US" sz="2000" spc="8" dirty="0" err="1">
                <a:solidFill>
                  <a:srgbClr val="FFFBF0"/>
                </a:solidFill>
                <a:latin typeface="Arimo Bold"/>
              </a:rPr>
              <a:t>тока</a:t>
            </a:r>
            <a:r>
              <a:rPr lang="en-US" sz="2000" spc="8" dirty="0">
                <a:solidFill>
                  <a:srgbClr val="FFFBF0"/>
                </a:solidFill>
                <a:latin typeface="Arimo Bold"/>
              </a:rPr>
              <a:t> </a:t>
            </a:r>
            <a:r>
              <a:rPr lang="en-US" sz="2000" spc="8" dirty="0" err="1">
                <a:solidFill>
                  <a:srgbClr val="FFFBF0"/>
                </a:solidFill>
                <a:latin typeface="Arimo Bold"/>
              </a:rPr>
              <a:t>возрастает</a:t>
            </a:r>
            <a:r>
              <a:rPr lang="en-US" sz="2000" spc="8" dirty="0">
                <a:solidFill>
                  <a:srgbClr val="FFFBF0"/>
                </a:solidFill>
                <a:latin typeface="Arimo Bold"/>
              </a:rPr>
              <a:t> (</a:t>
            </a:r>
            <a:r>
              <a:rPr lang="en-US" sz="2000" spc="8" dirty="0" err="1">
                <a:solidFill>
                  <a:srgbClr val="FFFBF0"/>
                </a:solidFill>
                <a:latin typeface="Arimo Bold"/>
              </a:rPr>
              <a:t>участок</a:t>
            </a:r>
            <a:r>
              <a:rPr lang="en-US" sz="2000" spc="8" dirty="0">
                <a:solidFill>
                  <a:srgbClr val="FFFBF0"/>
                </a:solidFill>
                <a:latin typeface="Arimo Bold"/>
              </a:rPr>
              <a:t> OA).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028700" y="857565"/>
            <a:ext cx="7990951" cy="3331530"/>
            <a:chOff x="0" y="0"/>
            <a:chExt cx="10654602" cy="4442040"/>
          </a:xfrm>
        </p:grpSpPr>
        <p:sp>
          <p:nvSpPr>
            <p:cNvPr id="9" name="TextBox 9"/>
            <p:cNvSpPr txBox="1"/>
            <p:nvPr/>
          </p:nvSpPr>
          <p:spPr>
            <a:xfrm>
              <a:off x="0" y="2901530"/>
              <a:ext cx="10654602" cy="15405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20"/>
                </a:lnSpc>
              </a:pPr>
              <a:r>
                <a:rPr lang="en-US" sz="2400" spc="120">
                  <a:solidFill>
                    <a:srgbClr val="1B7895"/>
                  </a:solidFill>
                  <a:latin typeface="Open Sans Bold"/>
                </a:rPr>
                <a:t>ЗАВИСИМОСТЬ СИЛЫ ТОКА ЧЕРЕЗ ГАЗОВЫЙ ПРОМЕЖУТОК ОТ НАПРЯЖЕНИЯ МЕЖДУ АНОДОМ И КАТОДОМ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10299651" cy="2171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0"/>
                </a:lnSpc>
              </a:pPr>
              <a:r>
                <a:rPr lang="en-US" sz="3600" spc="36">
                  <a:solidFill>
                    <a:srgbClr val="1B7895"/>
                  </a:solidFill>
                  <a:latin typeface="Open Sans Bold"/>
                </a:rPr>
                <a:t>Вольт-амперная характеристика газового разряда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1199</Words>
  <Application>Microsoft Office PowerPoint</Application>
  <PresentationFormat>Произвольный</PresentationFormat>
  <Paragraphs>98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Arimo</vt:lpstr>
      <vt:lpstr>Calibri</vt:lpstr>
      <vt:lpstr>Open Sans Light</vt:lpstr>
      <vt:lpstr>Arimo Bold</vt:lpstr>
      <vt:lpstr>Open Sans</vt:lpstr>
      <vt:lpstr>Open Sans Bold</vt:lpstr>
      <vt:lpstr>Open Sans Light Bold Italics</vt:lpstr>
      <vt:lpstr>Open Sans Light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МЕТОДИСТ,САЙТ</dc:title>
  <cp:lastModifiedBy>RePack by Diakov</cp:lastModifiedBy>
  <cp:revision>6</cp:revision>
  <dcterms:created xsi:type="dcterms:W3CDTF">2006-08-16T00:00:00Z</dcterms:created>
  <dcterms:modified xsi:type="dcterms:W3CDTF">2020-05-04T07:05:01Z</dcterms:modified>
  <dc:identifier>DAD7HN4bzSA</dc:identifier>
</cp:coreProperties>
</file>