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Raleway Bold" panose="020B0604020202020204" charset="-52"/>
      <p:regular r:id="rId17"/>
    </p:embeddedFont>
    <p:embeddedFont>
      <p:font typeface="Open Sans Light" panose="020B0604020202020204" charset="0"/>
      <p:regular r:id="rId18"/>
    </p:embeddedFont>
    <p:embeddedFont>
      <p:font typeface="Raleway" panose="020B0604020202020204" charset="-5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aleway Thin" panose="020B0604020202020204" charset="-5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44868">
            <a:off x="4939355" y="-2678785"/>
            <a:ext cx="16071325" cy="13718034"/>
          </a:xfrm>
          <a:prstGeom prst="rect">
            <a:avLst/>
          </a:prstGeom>
          <a:solidFill>
            <a:srgbClr val="1C2143"/>
          </a:solidFill>
        </p:spPr>
      </p:sp>
      <p:grpSp>
        <p:nvGrpSpPr>
          <p:cNvPr id="3" name="Group 3"/>
          <p:cNvGrpSpPr/>
          <p:nvPr/>
        </p:nvGrpSpPr>
        <p:grpSpPr>
          <a:xfrm>
            <a:off x="7761181" y="2377978"/>
            <a:ext cx="9498119" cy="5531043"/>
            <a:chOff x="0" y="0"/>
            <a:chExt cx="12664159" cy="7374724"/>
          </a:xfrm>
        </p:grpSpPr>
        <p:sp>
          <p:nvSpPr>
            <p:cNvPr id="4" name="TextBox 4"/>
            <p:cNvSpPr txBox="1"/>
            <p:nvPr/>
          </p:nvSpPr>
          <p:spPr>
            <a:xfrm>
              <a:off x="2174404" y="138113"/>
              <a:ext cx="10489755" cy="429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2100" spc="210">
                  <a:solidFill>
                    <a:srgbClr val="5DCAD1"/>
                  </a:solidFill>
                  <a:latin typeface="Raleway Bold"/>
                </a:rPr>
                <a:t>МЕТОДИСТ.САЙТ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369300"/>
              <a:ext cx="12664159" cy="4489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3053"/>
                </a:lnSpc>
              </a:pPr>
              <a:r>
                <a:rPr lang="en-US" sz="11867" spc="-237">
                  <a:solidFill>
                    <a:srgbClr val="F3CD74"/>
                  </a:solidFill>
                  <a:latin typeface="Raleway Bold Italics"/>
                </a:rPr>
                <a:t>Система  мира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73425" y="6698165"/>
              <a:ext cx="10490733" cy="680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159"/>
                </a:lnSpc>
              </a:pPr>
              <a:r>
                <a:rPr lang="en-US" sz="3199" spc="447">
                  <a:solidFill>
                    <a:srgbClr val="5DCAD1"/>
                  </a:solidFill>
                  <a:latin typeface="Raleway Thin"/>
                </a:rPr>
                <a:t>АСТРОНОМИЯ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297" r="1512"/>
          <a:stretch>
            <a:fillRect/>
          </a:stretch>
        </p:blipFill>
        <p:spPr>
          <a:xfrm rot="3643003">
            <a:off x="-4810893" y="1875096"/>
            <a:ext cx="13160672" cy="9529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44868">
            <a:off x="-2926193" y="-323167"/>
            <a:ext cx="15847497" cy="13032453"/>
          </a:xfrm>
          <a:prstGeom prst="rect">
            <a:avLst/>
          </a:prstGeom>
          <a:solidFill>
            <a:srgbClr val="1C2143"/>
          </a:solidFill>
        </p:spPr>
      </p:sp>
      <p:sp>
        <p:nvSpPr>
          <p:cNvPr id="3" name="AutoShape 3"/>
          <p:cNvSpPr/>
          <p:nvPr/>
        </p:nvSpPr>
        <p:spPr>
          <a:xfrm rot="3944868">
            <a:off x="14748223" y="1081645"/>
            <a:ext cx="6841864" cy="2647088"/>
          </a:xfrm>
          <a:prstGeom prst="rect">
            <a:avLst/>
          </a:prstGeom>
          <a:solidFill>
            <a:srgbClr val="F3CD74">
              <a:alpha val="80000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1236361"/>
            <a:ext cx="9050452" cy="8021939"/>
            <a:chOff x="0" y="0"/>
            <a:chExt cx="12067269" cy="10695918"/>
          </a:xfrm>
        </p:grpSpPr>
        <p:sp>
          <p:nvSpPr>
            <p:cNvPr id="5" name="TextBox 5"/>
            <p:cNvSpPr txBox="1"/>
            <p:nvPr/>
          </p:nvSpPr>
          <p:spPr>
            <a:xfrm>
              <a:off x="0" y="696813"/>
              <a:ext cx="12067264" cy="1670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800">
                  <a:solidFill>
                    <a:srgbClr val="F3CD74"/>
                  </a:solidFill>
                  <a:latin typeface="Raleway Bold Italics"/>
                </a:rPr>
                <a:t>Гелиоцентрическая система отсчёта — это просто система отсчёта, где начало координат размещено в Солнце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11388"/>
              <a:ext cx="12067269" cy="7884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2800" spc="280">
                  <a:solidFill>
                    <a:srgbClr val="5DCAD1"/>
                  </a:solidFill>
                  <a:latin typeface="Raleway Thin Bold"/>
                </a:rPr>
                <a:t>В ГЕЛИОЦЕНТРИЧЕСКОЙ СИСТЕМЕ ЗЕМЛЯ ПРЕДПОЛАГАЕТСЯ ОБРАЩАЮЩЕЙСЯ ВОКРУГ СВОЕЙ ОСИ ЗА ОДНИ ЗВЁЗДНЫЕ СУТКИ И ОДНОВРЕМЕННО ВОКРУГ СОЛНЦА ЗА ОДИН ЗВЁЗДНЫЙ ГОД. </a:t>
              </a:r>
            </a:p>
            <a:p>
              <a:pPr>
                <a:lnSpc>
                  <a:spcPts val="3639"/>
                </a:lnSpc>
              </a:pPr>
              <a:r>
                <a:rPr lang="en-US" sz="2800" spc="280">
                  <a:solidFill>
                    <a:srgbClr val="5DCAD1"/>
                  </a:solidFill>
                  <a:latin typeface="Raleway Thin Bold"/>
                </a:rPr>
                <a:t>СЛЕДСТВИЕМ ПЕРВОГО ДВИЖЕНИЯ ЯВЛЯЕТСЯ ВИДИМОЕ ВРАЩЕНИЕ НЕБЕСНОЙ СФЕРЫ, </a:t>
              </a:r>
            </a:p>
            <a:p>
              <a:pPr>
                <a:lnSpc>
                  <a:spcPts val="3639"/>
                </a:lnSpc>
              </a:pPr>
              <a:r>
                <a:rPr lang="en-US" sz="2800" spc="280">
                  <a:solidFill>
                    <a:srgbClr val="5DCAD1"/>
                  </a:solidFill>
                  <a:latin typeface="Raleway Thin Bold"/>
                </a:rPr>
                <a:t>СЛЕДСТВИЕМ ВТОРОГО — ГОДОВОЕ ПЕРЕМЕЩЕНИЕ СОЛНЦА СРЕДИ ЗВЁЗД ПО ЭКЛИПТИКЕ. </a:t>
              </a:r>
            </a:p>
            <a:p>
              <a:pPr>
                <a:lnSpc>
                  <a:spcPts val="3640"/>
                </a:lnSpc>
              </a:pPr>
              <a:r>
                <a:rPr lang="en-US" sz="2800" spc="280">
                  <a:solidFill>
                    <a:srgbClr val="5DCAD1"/>
                  </a:solidFill>
                  <a:latin typeface="Raleway Thin Bold"/>
                </a:rPr>
                <a:t>СОЛНЦЕ СЧИТАЕТСЯ НЕПОДВИЖНЫМ ОТНОСИТЕЛЬНО ЗВЁЗД.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6845" t="27288" r="6735" b="8177"/>
          <a:stretch>
            <a:fillRect/>
          </a:stretch>
        </p:blipFill>
        <p:spPr>
          <a:xfrm rot="4062281">
            <a:off x="7991130" y="828123"/>
            <a:ext cx="12945370" cy="7250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0711" y="2435911"/>
            <a:ext cx="5363104" cy="1697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0">
                <a:solidFill>
                  <a:srgbClr val="5DCAD1"/>
                </a:solidFill>
                <a:latin typeface="Raleway"/>
              </a:rPr>
              <a:t>Основные утверждения</a:t>
            </a:r>
          </a:p>
        </p:txBody>
      </p:sp>
      <p:sp>
        <p:nvSpPr>
          <p:cNvPr id="3" name="AutoShape 3"/>
          <p:cNvSpPr/>
          <p:nvPr/>
        </p:nvSpPr>
        <p:spPr>
          <a:xfrm rot="3944868">
            <a:off x="6000926" y="-1915582"/>
            <a:ext cx="15284210" cy="12355384"/>
          </a:xfrm>
          <a:prstGeom prst="rect">
            <a:avLst/>
          </a:prstGeom>
          <a:solidFill>
            <a:srgbClr val="F3CD74"/>
          </a:solidFill>
        </p:spPr>
      </p:sp>
      <p:sp>
        <p:nvSpPr>
          <p:cNvPr id="4" name="AutoShape 4"/>
          <p:cNvSpPr/>
          <p:nvPr/>
        </p:nvSpPr>
        <p:spPr>
          <a:xfrm>
            <a:off x="7315600" y="5257800"/>
            <a:ext cx="4857750" cy="4000500"/>
          </a:xfrm>
          <a:prstGeom prst="rect">
            <a:avLst/>
          </a:prstGeom>
          <a:solidFill>
            <a:srgbClr val="5DCAD1"/>
          </a:solidFill>
        </p:spPr>
      </p:sp>
      <p:sp>
        <p:nvSpPr>
          <p:cNvPr id="5" name="AutoShape 5"/>
          <p:cNvSpPr/>
          <p:nvPr/>
        </p:nvSpPr>
        <p:spPr>
          <a:xfrm>
            <a:off x="7315600" y="1028700"/>
            <a:ext cx="4857750" cy="4000500"/>
          </a:xfrm>
          <a:prstGeom prst="rect">
            <a:avLst/>
          </a:prstGeom>
          <a:solidFill>
            <a:srgbClr val="1C2143"/>
          </a:solidFill>
        </p:spPr>
      </p:sp>
      <p:sp>
        <p:nvSpPr>
          <p:cNvPr id="6" name="AutoShape 6"/>
          <p:cNvSpPr/>
          <p:nvPr/>
        </p:nvSpPr>
        <p:spPr>
          <a:xfrm>
            <a:off x="12401550" y="1028700"/>
            <a:ext cx="4857750" cy="4000500"/>
          </a:xfrm>
          <a:prstGeom prst="rect">
            <a:avLst/>
          </a:prstGeom>
          <a:solidFill>
            <a:srgbClr val="5DCAD1"/>
          </a:solidFill>
        </p:spPr>
      </p:sp>
      <p:sp>
        <p:nvSpPr>
          <p:cNvPr id="7" name="AutoShape 7"/>
          <p:cNvSpPr/>
          <p:nvPr/>
        </p:nvSpPr>
        <p:spPr>
          <a:xfrm>
            <a:off x="12401550" y="5257800"/>
            <a:ext cx="4857750" cy="4000500"/>
          </a:xfrm>
          <a:prstGeom prst="rect">
            <a:avLst/>
          </a:prstGeom>
          <a:solidFill>
            <a:srgbClr val="1C2143"/>
          </a:solidFill>
        </p:spPr>
      </p:sp>
      <p:sp>
        <p:nvSpPr>
          <p:cNvPr id="8" name="TextBox 8"/>
          <p:cNvSpPr txBox="1"/>
          <p:nvPr/>
        </p:nvSpPr>
        <p:spPr>
          <a:xfrm>
            <a:off x="7853302" y="6097452"/>
            <a:ext cx="3782347" cy="2210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spc="340">
                <a:solidFill>
                  <a:srgbClr val="1C2143"/>
                </a:solidFill>
                <a:latin typeface="Raleway Thin Bold"/>
              </a:rPr>
              <a:t>ЗЕМЛЯ ВРАЩАЕТСЯ ВОКРУГ СВОЕЙ ОСИ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2939252" y="2206326"/>
            <a:ext cx="3782347" cy="1646747"/>
            <a:chOff x="0" y="0"/>
            <a:chExt cx="5043129" cy="219566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5187"/>
              <a:ext cx="5043129" cy="731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spc="340">
                  <a:solidFill>
                    <a:srgbClr val="1C2143"/>
                  </a:solidFill>
                  <a:latin typeface="Raleway Thin Bold"/>
                </a:rPr>
                <a:t>ЗЕМЛЯ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44397"/>
              <a:ext cx="5043129" cy="1027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67"/>
                </a:lnSpc>
              </a:pPr>
              <a:r>
                <a:rPr lang="en-US" sz="2178">
                  <a:solidFill>
                    <a:srgbClr val="1C2143"/>
                  </a:solidFill>
                  <a:latin typeface="Raleway Thin"/>
                </a:rPr>
                <a:t>занимает третье место от солнца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53302" y="1922473"/>
            <a:ext cx="3782347" cy="2210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spc="340">
                <a:solidFill>
                  <a:srgbClr val="5DCAD1"/>
                </a:solidFill>
                <a:latin typeface="Raleway Thin Bold"/>
              </a:rPr>
              <a:t>ПЛАНЕТЫ ВРАЩАЮТСЯ ВОКРУГ СОЛНЦА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939252" y="6023241"/>
            <a:ext cx="3782347" cy="166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spc="340">
                <a:solidFill>
                  <a:srgbClr val="5DCAD1"/>
                </a:solidFill>
                <a:latin typeface="Raleway Thin Bold"/>
              </a:rPr>
              <a:t>ВОКРУГ ЗЕМЛИ ДВИЖЕТСЯ ТОЛЬКО ЛУНА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1930" y="6042291"/>
            <a:ext cx="6079793" cy="184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Light"/>
              </a:rPr>
              <a:t>Космос намного больше участка, видимого с Земли, и, скорее всего, бесконечен.</a:t>
            </a:r>
          </a:p>
          <a:p>
            <a:pPr algn="ctr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 Light"/>
            </a:endParaRP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Light"/>
              </a:rPr>
              <a:t> При этом учёный не отказывался от идеи создания мира божественной сущностью.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44868">
            <a:off x="14590955" y="1149679"/>
            <a:ext cx="7180553" cy="2623081"/>
          </a:xfrm>
          <a:prstGeom prst="rect">
            <a:avLst/>
          </a:prstGeom>
          <a:solidFill>
            <a:srgbClr val="F3CD7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6136" y="3634863"/>
            <a:ext cx="5059538" cy="34594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27468" y="3127607"/>
            <a:ext cx="4300957" cy="41477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96019" y="3394103"/>
            <a:ext cx="5543399" cy="370021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019175"/>
            <a:ext cx="13709871" cy="122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3CD74"/>
                </a:solidFill>
                <a:latin typeface="Raleway"/>
              </a:rPr>
              <a:t>Построение системы мира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6136" y="8604597"/>
            <a:ext cx="4721145" cy="56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spc="340">
                <a:solidFill>
                  <a:srgbClr val="F3CD74"/>
                </a:solidFill>
                <a:latin typeface="Raleway Thin Bold"/>
              </a:rPr>
              <a:t>СОЛНЦЕ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83427" y="8055421"/>
            <a:ext cx="4721145" cy="166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spc="340">
                <a:solidFill>
                  <a:srgbClr val="F3CD74"/>
                </a:solidFill>
                <a:latin typeface="Raleway Thin Bold"/>
              </a:rPr>
              <a:t>ПОПЯТНОЕ ДВИЖЕНИЕ ПЛАНЕТ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38155" y="8604597"/>
            <a:ext cx="4721145" cy="563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3400" spc="340">
                <a:solidFill>
                  <a:srgbClr val="F3CD74"/>
                </a:solidFill>
                <a:latin typeface="Raleway Thin Bold"/>
              </a:rPr>
              <a:t>ФАЗЫ У МЕРКУРИЯ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44868">
            <a:off x="8313902" y="-1058817"/>
            <a:ext cx="14582078" cy="10724718"/>
          </a:xfrm>
          <a:prstGeom prst="rect">
            <a:avLst/>
          </a:prstGeom>
          <a:solidFill>
            <a:srgbClr val="1C2143"/>
          </a:solidFill>
        </p:spPr>
      </p:sp>
      <p:sp>
        <p:nvSpPr>
          <p:cNvPr id="3" name="AutoShape 3"/>
          <p:cNvSpPr/>
          <p:nvPr/>
        </p:nvSpPr>
        <p:spPr>
          <a:xfrm rot="3944868">
            <a:off x="2442063" y="4664401"/>
            <a:ext cx="6020100" cy="10723491"/>
          </a:xfrm>
          <a:prstGeom prst="rect">
            <a:avLst/>
          </a:prstGeom>
          <a:solidFill>
            <a:srgbClr val="F3CD7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9103" t="16097" r="10789" b="13468"/>
          <a:stretch>
            <a:fillRect/>
          </a:stretch>
        </p:blipFill>
        <p:spPr>
          <a:xfrm>
            <a:off x="1287186" y="1292443"/>
            <a:ext cx="6752584" cy="443561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4720" y="6725811"/>
            <a:ext cx="7623663" cy="272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0"/>
              </a:lnSpc>
            </a:pPr>
            <a:r>
              <a:rPr lang="en-US" sz="2400" spc="120">
                <a:solidFill>
                  <a:srgbClr val="1C2143"/>
                </a:solidFill>
                <a:latin typeface="Raleway Italics"/>
              </a:rPr>
              <a:t>ВПОСЛЕДСТВИИ САМЫМ БОЛЬШИМ СТОРОННИКОМ ТЕОРИИ КОПЕРНИКА СТАЛ ГАЛИЛЕО ГАЛИЛЕЙ, КОТОРЫЙ БОЛЬШЕ ИЗВЕСТЕН КАК АСТРОНОМ, ПЕРВЫМ ПРИМЕНИВШИЙ ТЕЛЕСКОП ДЛЯ АСТРОНОМИЧЕСКИХ НАБЛЮДЕНИЙ.</a:t>
            </a:r>
          </a:p>
          <a:p>
            <a:pPr algn="just">
              <a:lnSpc>
                <a:spcPts val="3120"/>
              </a:lnSpc>
            </a:pPr>
            <a:endParaRPr lang="en-US" sz="2400" spc="120">
              <a:solidFill>
                <a:srgbClr val="1C2143"/>
              </a:solidFill>
              <a:latin typeface="Raleway Itali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786172" y="1249710"/>
            <a:ext cx="7183752" cy="5343365"/>
            <a:chOff x="0" y="0"/>
            <a:chExt cx="9578337" cy="7124487"/>
          </a:xfrm>
        </p:grpSpPr>
        <p:sp>
          <p:nvSpPr>
            <p:cNvPr id="7" name="TextBox 7"/>
            <p:cNvSpPr txBox="1"/>
            <p:nvPr/>
          </p:nvSpPr>
          <p:spPr>
            <a:xfrm>
              <a:off x="0" y="76498"/>
              <a:ext cx="9578337" cy="1604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71"/>
                </a:lnSpc>
              </a:pPr>
              <a:r>
                <a:rPr lang="en-US" sz="2439" spc="121">
                  <a:solidFill>
                    <a:srgbClr val="F3CD74"/>
                  </a:solidFill>
                  <a:latin typeface="Raleway Italics"/>
                </a:rPr>
                <a:t>КОПЕРНИК ПРЕДСТАВИЛ НАМ СХЕМУ СОЛНЕЧНОЙ СИСТЕМЫ, НО НИКАК НЕ МОДЕЛЬ ВСЕЛЕННОЙ.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321207"/>
              <a:ext cx="9578337" cy="4670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50"/>
                </a:lnSpc>
              </a:pPr>
              <a:r>
                <a:rPr lang="en-US" sz="2367">
                  <a:solidFill>
                    <a:srgbClr val="F3CD74"/>
                  </a:solidFill>
                  <a:latin typeface="Raleway Thin"/>
                </a:rPr>
                <a:t>Ещё до открытия Галилея Джордано Бруно была высказана совершенно неожиданная, по тем временам замечательно смелая мысль: наше Солнце — одна из звезд Вселенной. </a:t>
              </a:r>
            </a:p>
            <a:p>
              <a:pPr>
                <a:lnSpc>
                  <a:spcPts val="3550"/>
                </a:lnSpc>
              </a:pPr>
              <a:r>
                <a:rPr lang="en-US" sz="2367">
                  <a:solidFill>
                    <a:srgbClr val="F3CD74"/>
                  </a:solidFill>
                  <a:latin typeface="Raleway Thin"/>
                </a:rPr>
                <a:t>Из идеи Бруно в дальнейшем вытекала оценка расстояний до звёзд. Выяснилось, что Солнце — действительно ярчайшая и самая близкая к нашей планете звезда.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44868">
            <a:off x="-4310441" y="1787839"/>
            <a:ext cx="13672772" cy="8535493"/>
          </a:xfrm>
          <a:prstGeom prst="rect">
            <a:avLst/>
          </a:prstGeom>
          <a:solidFill>
            <a:srgbClr val="F3CD7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37403" y="1502438"/>
            <a:ext cx="889874" cy="8898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37403" y="5748319"/>
            <a:ext cx="889874" cy="8898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1632" b="21981"/>
          <a:stretch>
            <a:fillRect/>
          </a:stretch>
        </p:blipFill>
        <p:spPr>
          <a:xfrm rot="4065920">
            <a:off x="-2561968" y="2406619"/>
            <a:ext cx="13219086" cy="60698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590749" y="1013183"/>
            <a:ext cx="6668551" cy="3953499"/>
            <a:chOff x="0" y="-50899"/>
            <a:chExt cx="8891401" cy="5271331"/>
          </a:xfrm>
        </p:grpSpPr>
        <p:sp>
          <p:nvSpPr>
            <p:cNvPr id="7" name="TextBox 7"/>
            <p:cNvSpPr txBox="1"/>
            <p:nvPr/>
          </p:nvSpPr>
          <p:spPr>
            <a:xfrm>
              <a:off x="0" y="-50899"/>
              <a:ext cx="8891401" cy="772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spc="179">
                  <a:solidFill>
                    <a:srgbClr val="F3CD74"/>
                  </a:solidFill>
                  <a:latin typeface="Raleway Italics"/>
                </a:rPr>
                <a:t>ЗВЕЗДЫ И ГАЛАКТИКИ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79955"/>
              <a:ext cx="8891401" cy="4240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8"/>
                </a:lnSpc>
              </a:pP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В 20-е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годы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XX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столетия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ru-RU" sz="2072" dirty="0" smtClean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 smtClean="0">
                  <a:solidFill>
                    <a:srgbClr val="5DCAD1"/>
                  </a:solidFill>
                  <a:latin typeface="Raleway Thin"/>
                </a:rPr>
                <a:t>новые</a:t>
              </a:r>
              <a:r>
                <a:rPr lang="en-US" sz="2072" dirty="0" smtClean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ru-RU" sz="2072" smtClean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smtClean="0">
                  <a:solidFill>
                    <a:srgbClr val="5DCAD1"/>
                  </a:solidFill>
                  <a:latin typeface="Raleway Thin"/>
                </a:rPr>
                <a:t>крупны</a:t>
              </a:r>
              <a:r>
                <a:rPr lang="ru-RU" sz="2072" dirty="0" smtClean="0">
                  <a:solidFill>
                    <a:srgbClr val="5DCAD1"/>
                  </a:solidFill>
                  <a:latin typeface="Raleway Thin"/>
                </a:rPr>
                <a:t>е </a:t>
              </a:r>
              <a:r>
                <a:rPr lang="en-US" sz="2072" dirty="0" smtClean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телескопы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по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зволили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астрономам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изучать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мир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галактик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,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поражающих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своей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красотой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и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разнообразием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форм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,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завораживающих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вихрем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звездных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облаков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и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своей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шаровидной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правильностью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.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Спиральные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,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эллиптические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,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неправильные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Галактики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были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пред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-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ставлены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миру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американским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астрономом</a:t>
              </a:r>
              <a:r>
                <a:rPr lang="en-US" sz="2072" dirty="0">
                  <a:solidFill>
                    <a:srgbClr val="5DCAD1"/>
                  </a:solidFill>
                  <a:latin typeface="Raleway Thin"/>
                </a:rPr>
                <a:t> Э. </a:t>
              </a:r>
              <a:r>
                <a:rPr lang="en-US" sz="2072" dirty="0" err="1">
                  <a:solidFill>
                    <a:srgbClr val="5DCAD1"/>
                  </a:solidFill>
                  <a:latin typeface="Raleway Thin"/>
                </a:rPr>
                <a:t>Хабблом</a:t>
              </a:r>
              <a:endParaRPr lang="en-US" sz="2072" dirty="0">
                <a:solidFill>
                  <a:srgbClr val="5DCAD1"/>
                </a:solidFill>
                <a:latin typeface="Raleway Thin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590749" y="5021178"/>
            <a:ext cx="6668551" cy="2344156"/>
            <a:chOff x="0" y="0"/>
            <a:chExt cx="8891401" cy="312554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0899"/>
              <a:ext cx="8891401" cy="772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spc="179">
                  <a:solidFill>
                    <a:srgbClr val="F3CD74"/>
                  </a:solidFill>
                  <a:latin typeface="Raleway Italics"/>
                </a:rPr>
                <a:t>ВСЕЛЕННАЯ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79956"/>
              <a:ext cx="8891401" cy="2042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08"/>
                </a:lnSpc>
              </a:pPr>
              <a:r>
                <a:rPr lang="en-US" sz="2072">
                  <a:solidFill>
                    <a:srgbClr val="5DCAD1"/>
                  </a:solidFill>
                  <a:latin typeface="Raleway Thin"/>
                </a:rPr>
                <a:t>Фридман открыл подвижность звездной Вселенной. Это было теорети-еское предсказание, в котором для выбора между расширением и сжатием нужно было провести астрономические наблюдения.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590749" y="7992364"/>
            <a:ext cx="6668551" cy="182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140">
                <a:solidFill>
                  <a:srgbClr val="F3CD74"/>
                </a:solidFill>
                <a:latin typeface="Raleway Italics"/>
              </a:rPr>
              <a:t>С НАЧАЛОМ ИЗУЧЕНИЯ ВСЕЛЕННОЙ, ЕЕ СТРОЕНИЯ И ЭВОЛЮЦИИ ПОЯВИЛАСЬ НОВАЯ НАУКА — КОСМОЛОГИЯ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5561" y="-247650"/>
            <a:ext cx="10534650" cy="10782300"/>
            <a:chOff x="0" y="0"/>
            <a:chExt cx="14046200" cy="14376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4792" b="14792"/>
            <a:stretch>
              <a:fillRect/>
            </a:stretch>
          </p:blipFill>
          <p:spPr>
            <a:xfrm>
              <a:off x="0" y="0"/>
              <a:ext cx="9194800" cy="4622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5416" r="25416"/>
            <a:stretch>
              <a:fillRect/>
            </a:stretch>
          </p:blipFill>
          <p:spPr>
            <a:xfrm>
              <a:off x="9448800" y="0"/>
              <a:ext cx="4597400" cy="71882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17756" r="17756"/>
            <a:stretch>
              <a:fillRect/>
            </a:stretch>
          </p:blipFill>
          <p:spPr>
            <a:xfrm>
              <a:off x="0" y="4876800"/>
              <a:ext cx="9194800" cy="94996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509" b="509"/>
            <a:stretch>
              <a:fillRect/>
            </a:stretch>
          </p:blipFill>
          <p:spPr>
            <a:xfrm>
              <a:off x="9448800" y="7442200"/>
              <a:ext cx="4597400" cy="6934200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 rot="3944868">
            <a:off x="15115512" y="1062253"/>
            <a:ext cx="7180553" cy="2623081"/>
          </a:xfrm>
          <a:prstGeom prst="rect">
            <a:avLst/>
          </a:prstGeom>
          <a:solidFill>
            <a:srgbClr val="F3CD74"/>
          </a:solidFill>
        </p:spPr>
      </p:sp>
      <p:sp>
        <p:nvSpPr>
          <p:cNvPr id="8" name="TextBox 8"/>
          <p:cNvSpPr txBox="1"/>
          <p:nvPr/>
        </p:nvSpPr>
        <p:spPr>
          <a:xfrm>
            <a:off x="10754470" y="1781444"/>
            <a:ext cx="5980273" cy="7075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756" spc="137">
                <a:solidFill>
                  <a:srgbClr val="F3CD74"/>
                </a:solidFill>
                <a:latin typeface="Raleway Italics"/>
              </a:rPr>
              <a:t>ЕЩЕ НЕИЗВЕСТНО, ЧТО ЛЕЖИТ ЗА ПРЕДЕЛАМИ НАБЛЮДАЕМОЙ ОБЛАСТИ МИРА, СТОЯТ ВОПРОСЫ: БЕСКОНЕЧНА ЛИ ВСЕЛЕННАЯ ПО ОБЪЕМУ, ЕСТЬ ЛИ РАЗУМНАЯ ЖИЗНЬ В ЕЕ ПРЕДЕЛАХ, КАКОВО ПРОИСХОЖДЕНИЕ «СКРЫТОЙ» МАССЫ, ПОЧЕМУ ПРОИЗОШЛО РАСШИРЕНИЕ ВСЕЛЕННОЙ И БУДЕТ ЛИ ОНО ПРОИСХОДИТЬ И ДАЛЬШЕ, — И МНОЖЕСТВО ДРУГИХ, НА КОТОРЫЕ ОТВЕТЫ СМОГУТ ДАТЬ ТОЛЬКО </a:t>
            </a:r>
          </a:p>
          <a:p>
            <a:pPr>
              <a:lnSpc>
                <a:spcPts val="3583"/>
              </a:lnSpc>
            </a:pPr>
            <a:r>
              <a:rPr lang="en-US" sz="2756" spc="137">
                <a:solidFill>
                  <a:srgbClr val="F3CD74"/>
                </a:solidFill>
                <a:latin typeface="Raleway Italics"/>
              </a:rPr>
              <a:t>АСТРОНОМЫ БУДУЩЕГО.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</a:blip>
          <a:srcRect l="2247" r="2247"/>
          <a:stretch>
            <a:fillRect/>
          </a:stretch>
        </p:blipFill>
        <p:spPr>
          <a:xfrm>
            <a:off x="8185463" y="-304800"/>
            <a:ext cx="10367772" cy="108966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3944868">
            <a:off x="-3077978" y="-100913"/>
            <a:ext cx="15344426" cy="12336430"/>
          </a:xfrm>
          <a:prstGeom prst="rect">
            <a:avLst/>
          </a:prstGeom>
          <a:solidFill>
            <a:srgbClr val="1C2143"/>
          </a:solidFill>
        </p:spPr>
      </p:sp>
      <p:sp>
        <p:nvSpPr>
          <p:cNvPr id="4" name="AutoShape 4"/>
          <p:cNvSpPr/>
          <p:nvPr/>
        </p:nvSpPr>
        <p:spPr>
          <a:xfrm rot="3944868">
            <a:off x="14708099" y="1120880"/>
            <a:ext cx="6959924" cy="2648678"/>
          </a:xfrm>
          <a:prstGeom prst="rect">
            <a:avLst/>
          </a:prstGeom>
          <a:solidFill>
            <a:srgbClr val="F3CD74">
              <a:alpha val="80000"/>
            </a:srgbClr>
          </a:solidFill>
        </p:spPr>
      </p:sp>
      <p:grpSp>
        <p:nvGrpSpPr>
          <p:cNvPr id="5" name="Group 5"/>
          <p:cNvGrpSpPr/>
          <p:nvPr/>
        </p:nvGrpSpPr>
        <p:grpSpPr>
          <a:xfrm>
            <a:off x="1028700" y="5709579"/>
            <a:ext cx="8411708" cy="3548721"/>
            <a:chOff x="0" y="0"/>
            <a:chExt cx="11215610" cy="4731628"/>
          </a:xfrm>
        </p:grpSpPr>
        <p:sp>
          <p:nvSpPr>
            <p:cNvPr id="6" name="TextBox 6"/>
            <p:cNvSpPr txBox="1"/>
            <p:nvPr/>
          </p:nvSpPr>
          <p:spPr>
            <a:xfrm>
              <a:off x="0" y="74414"/>
              <a:ext cx="11215610" cy="650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7"/>
                </a:lnSpc>
              </a:pPr>
              <a:r>
                <a:rPr lang="en-US" sz="2967" spc="148">
                  <a:solidFill>
                    <a:srgbClr val="F3CD74"/>
                  </a:solidFill>
                  <a:latin typeface="Raleway Bold"/>
                </a:rPr>
                <a:t>ОСНОВНЫЕ ВОПРОСЫ ДЛЯ ДИСКУССИИ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38309"/>
              <a:ext cx="11215610" cy="3693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5DCAD1"/>
                  </a:solidFill>
                  <a:latin typeface="Raleway Thin"/>
                </a:rPr>
                <a:t>Что такое система мира?</a:t>
              </a:r>
            </a:p>
            <a:p>
              <a:pPr>
                <a:lnSpc>
                  <a:spcPts val="4499"/>
                </a:lnSpc>
              </a:pPr>
              <a:r>
                <a:rPr lang="en-US" sz="3000">
                  <a:solidFill>
                    <a:srgbClr val="5DCAD1"/>
                  </a:solidFill>
                  <a:latin typeface="Raleway Thin"/>
                </a:rPr>
                <a:t>Как в античные времена представляли Солнечную систему?</a:t>
              </a:r>
            </a:p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5DCAD1"/>
                  </a:solidFill>
                  <a:latin typeface="Raleway Thin"/>
                </a:rPr>
                <a:t>Элементы разных систем мира..</a:t>
              </a:r>
            </a:p>
            <a:p>
              <a:pPr>
                <a:lnSpc>
                  <a:spcPts val="4500"/>
                </a:lnSpc>
              </a:pPr>
              <a:endParaRPr lang="en-US" sz="3000">
                <a:solidFill>
                  <a:srgbClr val="5DCAD1"/>
                </a:solidFill>
                <a:latin typeface="Raleway Thin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904875"/>
            <a:ext cx="7374212" cy="227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240">
                <a:solidFill>
                  <a:srgbClr val="F3CD74"/>
                </a:solidFill>
                <a:latin typeface="Raleway"/>
              </a:rPr>
              <a:t>СЕГОДНЯ МЫ ОБСУДИМ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44868">
            <a:off x="-2175266" y="-1443953"/>
            <a:ext cx="16593029" cy="14992420"/>
          </a:xfrm>
          <a:prstGeom prst="rect">
            <a:avLst/>
          </a:prstGeom>
          <a:solidFill>
            <a:srgbClr val="1C2143"/>
          </a:solidFill>
        </p:spPr>
      </p:sp>
      <p:sp>
        <p:nvSpPr>
          <p:cNvPr id="3" name="AutoShape 3"/>
          <p:cNvSpPr/>
          <p:nvPr/>
        </p:nvSpPr>
        <p:spPr>
          <a:xfrm rot="3944868">
            <a:off x="14426888" y="1765486"/>
            <a:ext cx="9012790" cy="1511326"/>
          </a:xfrm>
          <a:prstGeom prst="rect">
            <a:avLst/>
          </a:prstGeom>
          <a:solidFill>
            <a:srgbClr val="F3CD74">
              <a:alpha val="8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6365" b="20044"/>
          <a:stretch>
            <a:fillRect/>
          </a:stretch>
        </p:blipFill>
        <p:spPr>
          <a:xfrm rot="4161038">
            <a:off x="9728930" y="2009959"/>
            <a:ext cx="12250128" cy="563426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009650"/>
            <a:ext cx="10330453" cy="216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>
                <a:solidFill>
                  <a:srgbClr val="F3CD74"/>
                </a:solidFill>
                <a:latin typeface="Raleway Bold Italics"/>
              </a:rPr>
              <a:t>Звездное небо испокон веков интересовало человечество. Тысячелетиями складывался ряд вопросов, на некоторые из них и сейчас ответ не найден.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24706" y="3860081"/>
            <a:ext cx="11466931" cy="5784732"/>
            <a:chOff x="0" y="0"/>
            <a:chExt cx="15289242" cy="7712976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15289242" cy="731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3400" spc="340">
                  <a:solidFill>
                    <a:srgbClr val="F3CD74"/>
                  </a:solidFill>
                  <a:latin typeface="Raleway Thin Bold"/>
                </a:rPr>
                <a:t>ИЗ ИСТОРИИ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80664"/>
              <a:ext cx="15289242" cy="2237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92"/>
                </a:lnSpc>
              </a:pPr>
              <a:r>
                <a:rPr lang="en-US" sz="2261">
                  <a:solidFill>
                    <a:srgbClr val="5DCAD1"/>
                  </a:solidFill>
                  <a:latin typeface="Raleway Thin"/>
                </a:rPr>
                <a:t>Древние люди научились связывать перемещения Солнца со сменой сезонов года. Они разделили полосу неба вдоль эклиптики на 12 созвездий, в каждом из которых Солнце находилось приблизительно в течение месяца. Эти созвездия получили название зодиакальных.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03696"/>
              <a:ext cx="15289242" cy="280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92"/>
                </a:lnSpc>
              </a:pPr>
              <a:r>
                <a:rPr lang="en-US" sz="2261">
                  <a:solidFill>
                    <a:srgbClr val="5DCAD1"/>
                  </a:solidFill>
                  <a:latin typeface="Raleway Thin"/>
                </a:rPr>
                <a:t>Еще за 2000 лет до н. э. среди зодиакальных созвездий было замечено «подвижных» пять светил, которые переходили из одного зодиакального созвездия в другое. Греческие астрономы назвали эти светила планетами, то есть «блуждающими*, в честь древнеримских богов. И сейчас мы знаем эти планеты как Венеру, Марс, Меркурий, Юпитер и Сатурн.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089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44868">
            <a:off x="8799502" y="-110989"/>
            <a:ext cx="13848795" cy="8504484"/>
          </a:xfrm>
          <a:prstGeom prst="rect">
            <a:avLst/>
          </a:prstGeom>
          <a:solidFill>
            <a:srgbClr val="F3CD74">
              <a:alpha val="80000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028700" y="523301"/>
            <a:ext cx="8754717" cy="787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1"/>
              </a:lnSpc>
            </a:pPr>
            <a:r>
              <a:rPr lang="en-US" sz="2447">
                <a:solidFill>
                  <a:srgbClr val="FFFFFF"/>
                </a:solidFill>
                <a:latin typeface="Raleway Thin"/>
              </a:rPr>
              <a:t>Платон первым задался целью построить геометрическую модель мира, в центре которой располагалась Земля. </a:t>
            </a:r>
          </a:p>
          <a:p>
            <a:pPr>
              <a:lnSpc>
                <a:spcPts val="3671"/>
              </a:lnSpc>
            </a:pPr>
            <a:endParaRPr lang="en-US" sz="2447">
              <a:solidFill>
                <a:srgbClr val="FFFFFF"/>
              </a:solidFill>
              <a:latin typeface="Raleway Thin"/>
            </a:endParaRPr>
          </a:p>
          <a:p>
            <a:pPr>
              <a:lnSpc>
                <a:spcPts val="3671"/>
              </a:lnSpc>
            </a:pPr>
            <a:r>
              <a:rPr lang="en-US" sz="2447">
                <a:solidFill>
                  <a:srgbClr val="FFFFFF"/>
                </a:solidFill>
                <a:latin typeface="Raleway Thin"/>
              </a:rPr>
              <a:t>Его ученик, Аристотель, преуспел в своих взглядах на мир, его идеи оставались основными в физике и астрономии в течение почти двух тысячелетий.</a:t>
            </a:r>
          </a:p>
          <a:p>
            <a:pPr>
              <a:lnSpc>
                <a:spcPts val="3671"/>
              </a:lnSpc>
            </a:pPr>
            <a:endParaRPr lang="en-US" sz="2447">
              <a:solidFill>
                <a:srgbClr val="FFFFFF"/>
              </a:solidFill>
              <a:latin typeface="Raleway Thin"/>
            </a:endParaRPr>
          </a:p>
          <a:p>
            <a:pPr>
              <a:lnSpc>
                <a:spcPts val="3671"/>
              </a:lnSpc>
            </a:pPr>
            <a:r>
              <a:rPr lang="en-US" sz="2447">
                <a:solidFill>
                  <a:srgbClr val="FFFFFF"/>
                </a:solidFill>
                <a:latin typeface="Raleway Thin"/>
              </a:rPr>
              <a:t>Так, Гераклитом Понтийским было выдвинуто предположение, что Земля вращается вокруг своей оси, с запада на восток, а орбиты Венеры и Меркурия являются окружностями, в центре которых находится Солнце. Отсюда вытекало, что Солнце и  эти планеты обращаются вокруг Земли.</a:t>
            </a:r>
          </a:p>
          <a:p>
            <a:pPr>
              <a:lnSpc>
                <a:spcPts val="3671"/>
              </a:lnSpc>
            </a:pPr>
            <a:endParaRPr lang="en-US" sz="2447">
              <a:solidFill>
                <a:srgbClr val="FFFFFF"/>
              </a:solidFill>
              <a:latin typeface="Raleway Thin"/>
            </a:endParaRPr>
          </a:p>
          <a:p>
            <a:pPr>
              <a:lnSpc>
                <a:spcPts val="3671"/>
              </a:lnSpc>
            </a:pPr>
            <a:r>
              <a:rPr lang="en-US" sz="2447">
                <a:solidFill>
                  <a:srgbClr val="FFFFFF"/>
                </a:solidFill>
                <a:latin typeface="Raleway Thin"/>
              </a:rPr>
              <a:t>Гиппарх также разработал теорию движения Солнца и Луны, а на ее основе — методы предвычисления затмений.</a:t>
            </a:r>
          </a:p>
          <a:p>
            <a:pPr>
              <a:lnSpc>
                <a:spcPts val="3671"/>
              </a:lnSpc>
            </a:pPr>
            <a:endParaRPr lang="en-US" sz="2447">
              <a:solidFill>
                <a:srgbClr val="FFFFFF"/>
              </a:solidFill>
              <a:latin typeface="Raleway Thin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71088" y="3979101"/>
            <a:ext cx="2328798" cy="2328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7584" b="5364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44868">
            <a:off x="8946912" y="52795"/>
            <a:ext cx="13749223" cy="8498998"/>
          </a:xfrm>
          <a:prstGeom prst="rect">
            <a:avLst/>
          </a:prstGeom>
          <a:solidFill>
            <a:srgbClr val="F3CD74">
              <a:alpha val="80000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028700" y="2217837"/>
            <a:ext cx="8591816" cy="5832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14"/>
              </a:lnSpc>
            </a:pPr>
            <a:r>
              <a:rPr lang="en-US" sz="5512">
                <a:solidFill>
                  <a:srgbClr val="5DCAD1"/>
                </a:solidFill>
                <a:latin typeface="Raleway"/>
              </a:rPr>
              <a:t>Системы мира – это представления о расположении в пространстве и движении Земли, Солнца, Луны, планет, звезд и других небесных тел.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629491" y="4009588"/>
            <a:ext cx="4629809" cy="2210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20"/>
              </a:lnSpc>
            </a:pPr>
            <a:r>
              <a:rPr lang="en-US" sz="3400" spc="340">
                <a:solidFill>
                  <a:srgbClr val="000000"/>
                </a:solidFill>
                <a:latin typeface="Raleway Thin Bold"/>
              </a:rPr>
              <a:t>ЭТО ПРЕДСТАВЛЕНИЕ ОБ УСТРОЙСТВЕ МИРОЗДАНИЯ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44868">
            <a:off x="5861017" y="-2038755"/>
            <a:ext cx="15372214" cy="12551736"/>
          </a:xfrm>
          <a:prstGeom prst="rect">
            <a:avLst/>
          </a:prstGeom>
          <a:solidFill>
            <a:srgbClr val="1C2143"/>
          </a:solidFill>
        </p:spPr>
      </p:sp>
      <p:sp>
        <p:nvSpPr>
          <p:cNvPr id="3" name="AutoShape 3"/>
          <p:cNvSpPr/>
          <p:nvPr/>
        </p:nvSpPr>
        <p:spPr>
          <a:xfrm rot="3944868">
            <a:off x="-3164481" y="6783104"/>
            <a:ext cx="6527605" cy="2508192"/>
          </a:xfrm>
          <a:prstGeom prst="rect">
            <a:avLst/>
          </a:prstGeom>
          <a:solidFill>
            <a:srgbClr val="F3CD74">
              <a:alpha val="80000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8796519" y="990600"/>
            <a:ext cx="8462781" cy="544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spc="120">
                <a:solidFill>
                  <a:srgbClr val="5DCAD1"/>
                </a:solidFill>
                <a:latin typeface="Raleway Italics"/>
              </a:rPr>
              <a:t>ПТОЛЕМЕЙ СОЗДАЕТ ГЕОЦЕНТРИЧЕСКУЮ СИСТЕМУ МИРА. ОНА СЧИТАЛАСЬ НАСТОЛЬКО СОВЕРШЕННОЙ, ЧТО ПРОСЛУЖИЛА ФУНДАМЕНТОМ АСТРОНОМИИ И БЫЛА ОБЩЕПРИЗНАННОЙ БОЛЕЕ 14 СТОЛЕТИЙ, ПОКА В ЭПОХУ ВОЗРОЖДЕНИЯ ЕЕ НЕ ВЫТЕСНИЛА ГЕЛИОЦЕНТРИЧЕСКАЯ СИСТЕМА КОПЕРНИКА И КЕПЛЕРА. В СВОЕМ ТРАКТАТЕ ПТОЛЕМЕЙ ВЫДВИГАЕТ ИДЕЮ О НЕРАВНОМЕРНОМ ДВИЖЕНИИ ПЛАНЕТ, ОТКАЗАВШИСЬ ОТ РАННИХ УТВЕРЖДЕНИЙ ГРЕКОЯЗЫЧНЫХ АСТРОНОМОВ, ЧТО НЕБЕСНЫЕ ТЕЛА СОВЕРШАЮТ РАВНОМЕРНЫЕ КРУГОВЫЕ ДВИЖЕНИЯ. ОН ПРЕДВОСХИТИЛ ИДЕЮ КЕПЛЕРА, ЧТО ПЛАНЕТЫ ДВИЖУТСЯ ПО ЭЛЛИПСАМ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1408" y="356614"/>
            <a:ext cx="5601664" cy="737061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695007" y="8802757"/>
            <a:ext cx="7564293" cy="45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97"/>
              </a:lnSpc>
            </a:pPr>
            <a:r>
              <a:rPr lang="en-US" sz="2767" spc="276">
                <a:solidFill>
                  <a:srgbClr val="5DCAD1"/>
                </a:solidFill>
                <a:latin typeface="Raleway Thin Bold"/>
              </a:rPr>
              <a:t>ПОДРОБНОСТИ И МНОГОЕ ДРУГОЕ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44868">
            <a:off x="7332564" y="-1092656"/>
            <a:ext cx="14582078" cy="10724718"/>
          </a:xfrm>
          <a:prstGeom prst="rect">
            <a:avLst/>
          </a:prstGeom>
          <a:solidFill>
            <a:srgbClr val="1C2143"/>
          </a:solidFill>
        </p:spPr>
      </p:sp>
      <p:sp>
        <p:nvSpPr>
          <p:cNvPr id="3" name="AutoShape 3"/>
          <p:cNvSpPr/>
          <p:nvPr/>
        </p:nvSpPr>
        <p:spPr>
          <a:xfrm rot="3944868">
            <a:off x="2442063" y="4664401"/>
            <a:ext cx="6020100" cy="10723491"/>
          </a:xfrm>
          <a:prstGeom prst="rect">
            <a:avLst/>
          </a:prstGeom>
          <a:solidFill>
            <a:srgbClr val="F3CD7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77054" y="4751429"/>
            <a:ext cx="6061533" cy="51118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8568" y="422225"/>
            <a:ext cx="6041101" cy="511479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6506366"/>
            <a:ext cx="7623663" cy="3356956"/>
            <a:chOff x="0" y="0"/>
            <a:chExt cx="10164884" cy="4475941"/>
          </a:xfrm>
        </p:grpSpPr>
        <p:sp>
          <p:nvSpPr>
            <p:cNvPr id="7" name="TextBox 7"/>
            <p:cNvSpPr txBox="1"/>
            <p:nvPr/>
          </p:nvSpPr>
          <p:spPr>
            <a:xfrm>
              <a:off x="0" y="-50899"/>
              <a:ext cx="10164884" cy="1558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0"/>
                </a:lnSpc>
              </a:pPr>
              <a:r>
                <a:rPr lang="en-US" sz="3600" spc="179">
                  <a:solidFill>
                    <a:srgbClr val="1C2143"/>
                  </a:solidFill>
                  <a:latin typeface="Raleway Bold Italics"/>
                </a:rPr>
                <a:t>ГЕОЦЕНТРИЧЕСКАЯ СИСТЕМА МИРА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30100"/>
              <a:ext cx="10164884" cy="2313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50"/>
                </a:lnSpc>
              </a:pPr>
              <a:r>
                <a:rPr lang="en-US" sz="2367">
                  <a:solidFill>
                    <a:srgbClr val="1C2143"/>
                  </a:solidFill>
                  <a:latin typeface="Raleway Thin"/>
                </a:rPr>
                <a:t>представление об устройстве мироздания, согласно которому центральное положение во Вселенной занимает неподвижная Земля, вокруг которой вращаются Солнце, Луна, планеты и звёзды.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35637" y="1028700"/>
            <a:ext cx="7623663" cy="3091744"/>
            <a:chOff x="0" y="0"/>
            <a:chExt cx="10164884" cy="412232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6973"/>
              <a:ext cx="10164884" cy="1558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spc="179">
                  <a:solidFill>
                    <a:srgbClr val="F3CD74"/>
                  </a:solidFill>
                  <a:latin typeface="Raleway Italics"/>
                </a:rPr>
                <a:t>ГЕЛИОЦЕНТРИЧЕСКАЯ СИСТЕМА МИРА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265843"/>
              <a:ext cx="10164884" cy="172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50"/>
                </a:lnSpc>
              </a:pPr>
              <a:r>
                <a:rPr lang="en-US" sz="2367">
                  <a:solidFill>
                    <a:srgbClr val="F3CD74"/>
                  </a:solidFill>
                  <a:latin typeface="Raleway Thin"/>
                </a:rPr>
                <a:t>представление о том, что Солнце является центральным небесным телом, вокруг которого обращаются Земля и другие планеты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44868">
            <a:off x="5869902" y="-1990251"/>
            <a:ext cx="15413159" cy="12561438"/>
          </a:xfrm>
          <a:prstGeom prst="rect">
            <a:avLst/>
          </a:prstGeom>
          <a:solidFill>
            <a:srgbClr val="1C2143"/>
          </a:solidFill>
        </p:spPr>
      </p:sp>
      <p:sp>
        <p:nvSpPr>
          <p:cNvPr id="3" name="AutoShape 3"/>
          <p:cNvSpPr/>
          <p:nvPr/>
        </p:nvSpPr>
        <p:spPr>
          <a:xfrm rot="3944868">
            <a:off x="-3220897" y="6749159"/>
            <a:ext cx="6572442" cy="2566075"/>
          </a:xfrm>
          <a:prstGeom prst="rect">
            <a:avLst/>
          </a:prstGeom>
          <a:solidFill>
            <a:srgbClr val="F3CD74">
              <a:alpha val="8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5267" y="1137978"/>
            <a:ext cx="6177396" cy="720396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863163" y="3593700"/>
            <a:ext cx="7426637" cy="5254738"/>
            <a:chOff x="0" y="0"/>
            <a:chExt cx="9902183" cy="7006317"/>
          </a:xfrm>
        </p:grpSpPr>
        <p:sp>
          <p:nvSpPr>
            <p:cNvPr id="6" name="TextBox 6"/>
            <p:cNvSpPr txBox="1"/>
            <p:nvPr/>
          </p:nvSpPr>
          <p:spPr>
            <a:xfrm>
              <a:off x="0" y="-54173"/>
              <a:ext cx="9902183" cy="779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79"/>
                </a:lnSpc>
              </a:pPr>
              <a:r>
                <a:rPr lang="en-US" sz="3599" spc="179">
                  <a:solidFill>
                    <a:srgbClr val="F3CD74"/>
                  </a:solidFill>
                  <a:latin typeface="Raleway Italics"/>
                </a:rPr>
                <a:t>ОСНОВНЫЕ ФАКТЫ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691367"/>
              <a:ext cx="9902183" cy="5314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34"/>
                </a:lnSpc>
              </a:pPr>
              <a:r>
                <a:rPr lang="en-US" sz="2156">
                  <a:solidFill>
                    <a:srgbClr val="5DCAD1"/>
                  </a:solidFill>
                  <a:latin typeface="Raleway Thin"/>
                </a:rPr>
                <a:t>выдающийся астроном, астролог, гениальный математик, оптик и географ второго столетия новой эры, автор знаменитых научных трактатов, оказавших безусловно огромное влияние на развитие европейской и исламской науки. Достоверной информации о жизни выдающего ученого крайне мало. Вероятно, что он родился в Римской провинции Египта Птолемиаде после 85 г.н.э. В 125 — 141 г.г. жил в Александрии Египетской, где проводил астрономические наблюдения.</a:t>
              </a:r>
            </a:p>
            <a:p>
              <a:pPr algn="r">
                <a:lnSpc>
                  <a:spcPts val="3234"/>
                </a:lnSpc>
              </a:pPr>
              <a:endParaRPr lang="en-US" sz="2156">
                <a:solidFill>
                  <a:srgbClr val="5DCAD1"/>
                </a:solidFill>
                <a:latin typeface="Raleway Thin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899083" y="1019175"/>
            <a:ext cx="8360217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60"/>
              </a:lnSpc>
            </a:pPr>
            <a:r>
              <a:rPr lang="en-US" sz="7050">
                <a:solidFill>
                  <a:srgbClr val="F3CD74"/>
                </a:solidFill>
                <a:latin typeface="Raleway Bold Italics"/>
              </a:rPr>
              <a:t>Клавдий Птолемей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944868">
            <a:off x="6477359" y="-1605950"/>
            <a:ext cx="15141725" cy="11728637"/>
          </a:xfrm>
          <a:prstGeom prst="rect">
            <a:avLst/>
          </a:prstGeom>
          <a:solidFill>
            <a:srgbClr val="F3CD7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4904"/>
            <a:ext cx="5257393" cy="659234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374014" y="1007150"/>
            <a:ext cx="6537499" cy="6502438"/>
            <a:chOff x="0" y="0"/>
            <a:chExt cx="8716665" cy="8669918"/>
          </a:xfrm>
        </p:grpSpPr>
        <p:sp>
          <p:nvSpPr>
            <p:cNvPr id="5" name="TextBox 5"/>
            <p:cNvSpPr txBox="1"/>
            <p:nvPr/>
          </p:nvSpPr>
          <p:spPr>
            <a:xfrm>
              <a:off x="0" y="69652"/>
              <a:ext cx="8716665" cy="3323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80"/>
                </a:lnSpc>
              </a:pPr>
              <a:r>
                <a:rPr lang="en-US" sz="8799" spc="-175">
                  <a:solidFill>
                    <a:srgbClr val="1C2143"/>
                  </a:solidFill>
                  <a:latin typeface="Raleway Bold Italics"/>
                </a:rPr>
                <a:t>Николай Коперник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047" y="4114414"/>
              <a:ext cx="8711619" cy="4555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60"/>
                </a:lnSpc>
              </a:pPr>
              <a:r>
                <a:rPr lang="en-US" sz="2661" spc="266">
                  <a:solidFill>
                    <a:srgbClr val="1C2143"/>
                  </a:solidFill>
                  <a:latin typeface="Raleway Thin Bold"/>
                </a:rPr>
                <a:t>ПОЛЬСКИЙ АСТРОНОМ, МАТЕМАТИК, МЕХАНИК, ЭКОНОМИСТ, КАНОНИК ЭПОХИ ВОЗРОЖДЕНИЯ. НАИБОЛЕЕ ИЗВЕСТЕН КАК АВТОР ГЕЛИОЦЕНТРИЧЕСКОЙ СИСТЕМЫ МИРА, ПОЛОЖИВШЕЙ НАЧАЛО ПЕРВОЙ НАУЧНОЙ РЕВОЛЮЦИИ.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82360" y="9229725"/>
            <a:ext cx="6418659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 Light"/>
              </a:rPr>
              <a:t>Родился 19 февраля 1473 г., Торунь, Королевство Польское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Open Sans Light"/>
              </a:rPr>
              <a:t>Умер: 24 мая 1543 г. (70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771</Words>
  <Application>Microsoft Office PowerPoint</Application>
  <PresentationFormat>Произвольный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Raleway Bold</vt:lpstr>
      <vt:lpstr>Raleway Thin Bold</vt:lpstr>
      <vt:lpstr>Raleway Bold Italics</vt:lpstr>
      <vt:lpstr>Open Sans Light</vt:lpstr>
      <vt:lpstr>Raleway</vt:lpstr>
      <vt:lpstr>Raleway Italics</vt:lpstr>
      <vt:lpstr>Calibri</vt:lpstr>
      <vt:lpstr>Raleway Thin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мира</dc:title>
  <cp:lastModifiedBy>RePack by Diakov</cp:lastModifiedBy>
  <cp:revision>3</cp:revision>
  <dcterms:created xsi:type="dcterms:W3CDTF">2006-08-16T00:00:00Z</dcterms:created>
  <dcterms:modified xsi:type="dcterms:W3CDTF">2020-07-28T17:03:46Z</dcterms:modified>
  <dc:identifier>DAEDRJ4Tjmw</dc:identifier>
</cp:coreProperties>
</file>