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Montserrat Extra-Bold" charset="1" panose="00000900000000000000"/>
      <p:regular r:id="rId18"/>
    </p:embeddedFont>
    <p:embeddedFont>
      <p:font typeface="Montserrat Extra-Bold Bold" charset="1" panose="00000A00000000000000"/>
      <p:regular r:id="rId19"/>
    </p:embeddedFont>
    <p:embeddedFont>
      <p:font typeface="Montserrat Extra-Bold Italics" charset="1" panose="00000900000000000000"/>
      <p:regular r:id="rId20"/>
    </p:embeddedFont>
    <p:embeddedFont>
      <p:font typeface="Montserrat Extra-Bold Bold Italics" charset="1" panose="00000A00000000000000"/>
      <p:regular r:id="rId21"/>
    </p:embeddedFont>
    <p:embeddedFont>
      <p:font typeface="Montserrat Semi-Bold" charset="1" panose="00000700000000000000"/>
      <p:regular r:id="rId22"/>
    </p:embeddedFont>
    <p:embeddedFont>
      <p:font typeface="Montserrat Semi-Bold Bold" charset="1" panose="00000800000000000000"/>
      <p:regular r:id="rId23"/>
    </p:embeddedFont>
    <p:embeddedFont>
      <p:font typeface="Montserrat Semi-Bold Italics" charset="1" panose="00000700000000000000"/>
      <p:regular r:id="rId24"/>
    </p:embeddedFont>
    <p:embeddedFont>
      <p:font typeface="Montserrat Semi-Bold Bold Italics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824814" y="9440562"/>
            <a:ext cx="19937627" cy="1278924"/>
          </a:xfrm>
          <a:prstGeom prst="rect">
            <a:avLst/>
          </a:prstGeom>
          <a:solidFill>
            <a:srgbClr val="40C6CC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5905" r="0" b="11500"/>
          <a:stretch>
            <a:fillRect/>
          </a:stretch>
        </p:blipFill>
        <p:spPr>
          <a:xfrm flipH="false" flipV="false" rot="0">
            <a:off x="0" y="0"/>
            <a:ext cx="18288000" cy="944056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857511" y="972556"/>
            <a:ext cx="16401789" cy="6982635"/>
            <a:chOff x="0" y="0"/>
            <a:chExt cx="21869052" cy="931018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579300" y="-77697"/>
              <a:ext cx="16710452" cy="935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941"/>
                </a:lnSpc>
              </a:pPr>
              <a:r>
                <a:rPr lang="en-US" sz="4243" spc="381">
                  <a:solidFill>
                    <a:srgbClr val="F7F9F8"/>
                  </a:solidFill>
                  <a:latin typeface="Montserrat Semi-Bold Bold"/>
                </a:rPr>
                <a:t>МЕТОДИСТ.САЙТ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88419"/>
              <a:ext cx="21869052" cy="25100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1"/>
                </a:lnSpc>
              </a:pPr>
              <a:r>
                <a:rPr lang="en-US" sz="6601">
                  <a:solidFill>
                    <a:srgbClr val="58211D"/>
                  </a:solidFill>
                  <a:latin typeface="Montserrat Extra-Bold"/>
                </a:rPr>
                <a:t>Движение тела, брошенного вертикально вверх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555021" y="5859890"/>
              <a:ext cx="16759010" cy="3450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1"/>
                </a:lnSpc>
              </a:pPr>
            </a:p>
            <a:p>
              <a:pPr algn="r">
                <a:lnSpc>
                  <a:spcPts val="4951"/>
                </a:lnSpc>
              </a:pPr>
            </a:p>
            <a:p>
              <a:pPr algn="ctr">
                <a:lnSpc>
                  <a:spcPts val="4951"/>
                </a:lnSpc>
              </a:pPr>
            </a:p>
            <a:p>
              <a:pPr algn="r">
                <a:lnSpc>
                  <a:spcPts val="5880"/>
                </a:lnSpc>
              </a:pPr>
              <a:r>
                <a:rPr lang="en-US" sz="4200" spc="840">
                  <a:solidFill>
                    <a:srgbClr val="F7F9F8"/>
                  </a:solidFill>
                  <a:latin typeface="Montserrat Semi-Bold Bold"/>
                </a:rPr>
                <a:t>ФИЗИКА. 9 КЛАСС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08541" y="-741456"/>
            <a:ext cx="12630839" cy="11726613"/>
          </a:xfrm>
          <a:prstGeom prst="rect">
            <a:avLst/>
          </a:prstGeom>
          <a:solidFill>
            <a:srgbClr val="F7F9F8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491018" y="1694664"/>
            <a:ext cx="8633316" cy="5801600"/>
            <a:chOff x="0" y="0"/>
            <a:chExt cx="11511088" cy="773546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8575"/>
              <a:ext cx="11511088" cy="1866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20"/>
                </a:lnSpc>
              </a:pPr>
              <a:r>
                <a:rPr lang="en-US" sz="4800">
                  <a:solidFill>
                    <a:srgbClr val="231F1D"/>
                  </a:solidFill>
                  <a:latin typeface="Montserrat Semi-Bold"/>
                </a:rPr>
                <a:t>РАВНОУСКОРЕННОЕ ДВИЖЕНИЕ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358710"/>
              <a:ext cx="10912891" cy="5376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3200" spc="112">
                  <a:solidFill>
                    <a:srgbClr val="231F1D"/>
                  </a:solidFill>
                  <a:latin typeface="Montserrat Semi-Bold"/>
                </a:rPr>
                <a:t>ЧТО МЫ РАССМОТРИМ ?</a:t>
              </a:r>
            </a:p>
            <a:p>
              <a:pPr>
                <a:lnSpc>
                  <a:spcPts val="4000"/>
                </a:lnSpc>
              </a:pPr>
            </a:p>
            <a:p>
              <a:pPr>
                <a:lnSpc>
                  <a:spcPts val="4000"/>
                </a:lnSpc>
              </a:pPr>
              <a:r>
                <a:rPr lang="en-US" sz="3200" spc="112">
                  <a:solidFill>
                    <a:srgbClr val="231F1D"/>
                  </a:solidFill>
                  <a:latin typeface="Montserrat Semi-Bold"/>
                </a:rPr>
                <a:t>- ЧАСТНЫЕ СЛУЧАИ:</a:t>
              </a:r>
            </a:p>
            <a:p>
              <a:pPr>
                <a:lnSpc>
                  <a:spcPts val="4000"/>
                </a:lnSpc>
              </a:pPr>
              <a:r>
                <a:rPr lang="en-US" sz="3200" spc="112">
                  <a:solidFill>
                    <a:srgbClr val="231F1D"/>
                  </a:solidFill>
                  <a:latin typeface="Montserrat Semi-Bold"/>
                </a:rPr>
                <a:t>ДВИЖЕНИЕ ТЕЛА, КОТОРОЕ НАХОДИЛОСЬ В СВОБОДНОМ ПАДЕНИИ   И ДВИЖЕНИЕ ВВЕРХ;</a:t>
              </a:r>
            </a:p>
            <a:p>
              <a:pPr>
                <a:lnSpc>
                  <a:spcPts val="4000"/>
                </a:lnSpc>
              </a:pPr>
            </a:p>
            <a:p>
              <a:pPr algn="l">
                <a:lnSpc>
                  <a:spcPts val="4000"/>
                </a:lnSpc>
              </a:pPr>
              <a:r>
                <a:rPr lang="en-US" sz="3200" spc="112">
                  <a:solidFill>
                    <a:srgbClr val="231F1D"/>
                  </a:solidFill>
                  <a:latin typeface="Montserrat Semi-Bold"/>
                </a:rPr>
                <a:t>-РАЗБЕРЁМ НЕСКОЛЬКО ЗАДАЧ.</a:t>
              </a:r>
            </a:p>
          </p:txBody>
        </p:sp>
      </p:grpSp>
      <p:sp>
        <p:nvSpPr>
          <p:cNvPr name="AutoShape 6" id="6"/>
          <p:cNvSpPr/>
          <p:nvPr/>
        </p:nvSpPr>
        <p:spPr>
          <a:xfrm rot="5400000">
            <a:off x="7608673" y="750673"/>
            <a:ext cx="20555465" cy="74141"/>
          </a:xfrm>
          <a:prstGeom prst="rect">
            <a:avLst/>
          </a:prstGeom>
          <a:solidFill>
            <a:srgbClr val="F7F9F8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-824814" y="9447547"/>
            <a:ext cx="19937627" cy="1271939"/>
            <a:chOff x="0" y="0"/>
            <a:chExt cx="26583503" cy="1695919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26583503" cy="1695919"/>
            </a:xfrm>
            <a:prstGeom prst="rect">
              <a:avLst/>
            </a:prstGeom>
            <a:solidFill>
              <a:srgbClr val="40C6CC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768785" y="358340"/>
              <a:ext cx="15878826" cy="364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379"/>
                </a:lnSpc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11203" t="0" r="11203" b="0"/>
          <a:stretch>
            <a:fillRect/>
          </a:stretch>
        </p:blipFill>
        <p:spPr>
          <a:xfrm flipH="false" flipV="false" rot="0">
            <a:off x="11293283" y="0"/>
            <a:ext cx="8462476" cy="9447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40608" y="-494270"/>
            <a:ext cx="19369216" cy="11275541"/>
            <a:chOff x="0" y="0"/>
            <a:chExt cx="25825622" cy="1503405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80000"/>
            </a:blip>
            <a:srcRect l="0" t="8409" r="0" b="22902"/>
            <a:stretch>
              <a:fillRect/>
            </a:stretch>
          </p:blipFill>
          <p:spPr>
            <a:xfrm>
              <a:off x="0" y="0"/>
              <a:ext cx="12912811" cy="751702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>
              <a:alphaModFix amt="80000"/>
            </a:blip>
            <a:srcRect l="3015" t="0" r="3015" b="27063"/>
            <a:stretch>
              <a:fillRect/>
            </a:stretch>
          </p:blipFill>
          <p:spPr>
            <a:xfrm>
              <a:off x="12912811" y="0"/>
              <a:ext cx="12912811" cy="7517027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>
              <a:alphaModFix amt="80000"/>
            </a:blip>
            <a:srcRect l="0" t="6339" r="0" b="6339"/>
            <a:stretch>
              <a:fillRect/>
            </a:stretch>
          </p:blipFill>
          <p:spPr>
            <a:xfrm>
              <a:off x="0" y="7517027"/>
              <a:ext cx="12912811" cy="7517027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>
              <a:alphaModFix amt="80000"/>
            </a:blip>
            <a:srcRect l="1686" t="0" r="1686" b="0"/>
            <a:stretch>
              <a:fillRect/>
            </a:stretch>
          </p:blipFill>
          <p:spPr>
            <a:xfrm>
              <a:off x="12912811" y="7517027"/>
              <a:ext cx="12912811" cy="7517027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4813236" y="3214819"/>
            <a:ext cx="9578902" cy="4333632"/>
            <a:chOff x="0" y="0"/>
            <a:chExt cx="12771870" cy="5778175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12771870" cy="5778175"/>
            </a:xfrm>
            <a:prstGeom prst="rect">
              <a:avLst/>
            </a:prstGeom>
            <a:solidFill>
              <a:srgbClr val="40C6CC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021247" y="929653"/>
              <a:ext cx="10729376" cy="514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53"/>
                </a:lnSpc>
              </a:pPr>
              <a:r>
                <a:rPr lang="en-US" sz="2522" spc="88">
                  <a:solidFill>
                    <a:srgbClr val="231F1D"/>
                  </a:solidFill>
                  <a:latin typeface="Montserrat Semi-Bold"/>
                </a:rPr>
                <a:t>СВОБОДНОЕ ПАДЕНИЕ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493305" y="1735875"/>
              <a:ext cx="9785260" cy="32522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3"/>
                </a:lnSpc>
              </a:pPr>
              <a:r>
                <a:rPr lang="en-US" sz="2162" spc="108">
                  <a:solidFill>
                    <a:srgbClr val="231F1D"/>
                  </a:solidFill>
                  <a:latin typeface="Montserrat Semi-Bold"/>
                </a:rPr>
                <a:t>называем такое движение, которое происходит под действием силы тяжести. Направлена сила тяжести вертикально вниз по радиусу к центру Земли, ускорение свободного падения при этом равно  g= 9,8 м\С2 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862914" y="9440562"/>
            <a:ext cx="19937627" cy="1278924"/>
          </a:xfrm>
          <a:prstGeom prst="rect">
            <a:avLst/>
          </a:prstGeom>
          <a:solidFill>
            <a:srgbClr val="40C6C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4233702"/>
            <a:ext cx="8710866" cy="4293429"/>
            <a:chOff x="0" y="0"/>
            <a:chExt cx="11614488" cy="572457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03017"/>
              <a:ext cx="11573298" cy="4821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120">
                  <a:solidFill>
                    <a:srgbClr val="231F1D"/>
                  </a:solidFill>
                  <a:latin typeface="Montserrat Semi-Bold"/>
                </a:rPr>
                <a:t>Найти скорость приземления дождевой капли, если высота тучи h = 2 км</a:t>
              </a:r>
            </a:p>
            <a:p>
              <a:pPr>
                <a:lnSpc>
                  <a:spcPts val="2700"/>
                </a:lnSpc>
              </a:pPr>
            </a:p>
            <a:p>
              <a:pPr>
                <a:lnSpc>
                  <a:spcPts val="2700"/>
                </a:lnSpc>
              </a:pPr>
            </a:p>
            <a:p>
              <a:pPr>
                <a:lnSpc>
                  <a:spcPts val="3600"/>
                </a:lnSpc>
              </a:pPr>
              <a:r>
                <a:rPr lang="en-US" sz="2400" spc="120">
                  <a:solidFill>
                    <a:srgbClr val="231F1D"/>
                  </a:solidFill>
                  <a:latin typeface="Montserrat Semi-Bold"/>
                </a:rPr>
                <a:t>Направим ось OY вертикально вниз, расположив начало отсчёта в точке отрыва капли. Воспользуемся формулой( вдоль оси у)</a:t>
              </a:r>
            </a:p>
            <a:p>
              <a:pPr>
                <a:lnSpc>
                  <a:spcPts val="2700"/>
                </a:lnSpc>
              </a:pPr>
            </a:p>
            <a:p>
              <a:pPr algn="l">
                <a:lnSpc>
                  <a:spcPts val="270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1614488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50"/>
                </a:lnSpc>
              </a:pPr>
              <a:r>
                <a:rPr lang="en-US" sz="3000" spc="105">
                  <a:solidFill>
                    <a:srgbClr val="231F1D"/>
                  </a:solidFill>
                  <a:latin typeface="Montserrat Semi-Bold"/>
                </a:rPr>
                <a:t>Задача № 1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248104" y="843349"/>
            <a:ext cx="4594575" cy="326725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14857" t="53223" r="23604" b="13606"/>
          <a:stretch>
            <a:fillRect/>
          </a:stretch>
        </p:blipFill>
        <p:spPr>
          <a:xfrm flipH="false" flipV="false" rot="0">
            <a:off x="3872422" y="7931826"/>
            <a:ext cx="3738307" cy="150873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781565" y="572635"/>
            <a:ext cx="8681322" cy="2815622"/>
            <a:chOff x="0" y="0"/>
            <a:chExt cx="11575096" cy="375416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747140"/>
              <a:ext cx="11575096" cy="20112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00"/>
                </a:lnSpc>
              </a:pPr>
              <a:r>
                <a:rPr lang="en-US" sz="3200" spc="112">
                  <a:solidFill>
                    <a:srgbClr val="231F1D"/>
                  </a:solidFill>
                  <a:latin typeface="Montserrat Semi-Bold"/>
                </a:rPr>
                <a:t>КАК РАБОТАЮТ ФОРМУЛЫ,ПОЛУЧЕННЫЕ ДЛЯ РАВНОУСКОРЕННОГО ДВИЖЕНИЯ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8575"/>
              <a:ext cx="11573298" cy="1389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50"/>
                </a:lnSpc>
              </a:pPr>
              <a:r>
                <a:rPr lang="en-US" sz="7000">
                  <a:solidFill>
                    <a:srgbClr val="231F1D"/>
                  </a:solidFill>
                  <a:latin typeface="Montserrat Semi-Bold"/>
                </a:rPr>
                <a:t>ПОСМОТРИМ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987872" y="4579477"/>
            <a:ext cx="7271428" cy="454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Имеем: sy = h, vy = v — искомая скорость приземления,</a:t>
            </a:r>
          </a:p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 v0y = 0, ay = g. Получаем: h =v2\2g</a:t>
            </a:r>
          </a:p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,</a:t>
            </a:r>
          </a:p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откуда v =√2gh.</a:t>
            </a:r>
          </a:p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 Вычисляем: v =√2 · 10 · 2000 = 200 м/с. </a:t>
            </a:r>
          </a:p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Это 720 км/ч, порядка скорости</a:t>
            </a:r>
          </a:p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пули.</a:t>
            </a:r>
          </a:p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000000"/>
                </a:solidFill>
                <a:latin typeface="Open Sans Light Bold"/>
              </a:rPr>
              <a:t>На самом деле капли дождя падают со скоростью порядка нескольких метров в секунду.</a:t>
            </a:r>
          </a:p>
          <a:p>
            <a:pPr algn="ctr">
              <a:lnSpc>
                <a:spcPts val="1251"/>
              </a:lnSpc>
            </a:pPr>
            <a:r>
              <a:rPr lang="en-US" sz="893">
                <a:solidFill>
                  <a:srgbClr val="000000"/>
                </a:solidFill>
                <a:latin typeface="Open Sans Light"/>
              </a:rPr>
              <a:t>Почему такое расхождение? Сопротивление воздуха!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-514350"/>
            <a:ext cx="9728200" cy="11506200"/>
          </a:xfrm>
          <a:prstGeom prst="rect">
            <a:avLst/>
          </a:prstGeom>
          <a:solidFill>
            <a:srgbClr val="40C6CC"/>
          </a:solidFill>
        </p:spPr>
      </p:sp>
      <p:sp>
        <p:nvSpPr>
          <p:cNvPr name="AutoShape 3" id="3"/>
          <p:cNvSpPr/>
          <p:nvPr/>
        </p:nvSpPr>
        <p:spPr>
          <a:xfrm rot="0">
            <a:off x="-1133732" y="419100"/>
            <a:ext cx="20555465" cy="74141"/>
          </a:xfrm>
          <a:prstGeom prst="rect">
            <a:avLst/>
          </a:prstGeom>
          <a:solidFill>
            <a:srgbClr val="F7F9F8"/>
          </a:solidFill>
        </p:spPr>
      </p:sp>
      <p:sp>
        <p:nvSpPr>
          <p:cNvPr name="AutoShape 4" id="4"/>
          <p:cNvSpPr/>
          <p:nvPr/>
        </p:nvSpPr>
        <p:spPr>
          <a:xfrm rot="0">
            <a:off x="-1133732" y="9793759"/>
            <a:ext cx="20555465" cy="74141"/>
          </a:xfrm>
          <a:prstGeom prst="rect">
            <a:avLst/>
          </a:prstGeom>
          <a:solidFill>
            <a:srgbClr val="F7F9F8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584719"/>
            <a:ext cx="16230600" cy="9103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6286500"/>
            <a:ext cx="8534400" cy="3314700"/>
          </a:xfrm>
          <a:prstGeom prst="rect">
            <a:avLst/>
          </a:prstGeom>
          <a:solidFill>
            <a:srgbClr val="F7F9F8"/>
          </a:solidFill>
        </p:spPr>
      </p:sp>
      <p:sp>
        <p:nvSpPr>
          <p:cNvPr name="AutoShape 3" id="3"/>
          <p:cNvSpPr/>
          <p:nvPr/>
        </p:nvSpPr>
        <p:spPr>
          <a:xfrm rot="0">
            <a:off x="9144000" y="2971800"/>
            <a:ext cx="8534400" cy="3314700"/>
          </a:xfrm>
          <a:prstGeom prst="rect">
            <a:avLst/>
          </a:prstGeom>
          <a:solidFill>
            <a:srgbClr val="40C6CC"/>
          </a:solidFill>
        </p:spPr>
      </p:sp>
      <p:sp>
        <p:nvSpPr>
          <p:cNvPr name="AutoShape 4" id="4"/>
          <p:cNvSpPr/>
          <p:nvPr/>
        </p:nvSpPr>
        <p:spPr>
          <a:xfrm rot="0">
            <a:off x="609600" y="6286500"/>
            <a:ext cx="8534400" cy="3314700"/>
          </a:xfrm>
          <a:prstGeom prst="rect">
            <a:avLst/>
          </a:prstGeom>
          <a:solidFill>
            <a:srgbClr val="40C6CC"/>
          </a:solidFill>
        </p:spPr>
      </p:sp>
      <p:sp>
        <p:nvSpPr>
          <p:cNvPr name="AutoShape 5" id="5"/>
          <p:cNvSpPr/>
          <p:nvPr/>
        </p:nvSpPr>
        <p:spPr>
          <a:xfrm rot="0">
            <a:off x="609600" y="2971800"/>
            <a:ext cx="8534400" cy="3314700"/>
          </a:xfrm>
          <a:prstGeom prst="rect">
            <a:avLst/>
          </a:prstGeom>
          <a:solidFill>
            <a:srgbClr val="F7F9F8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4876800" y="738188"/>
            <a:ext cx="1495425" cy="149542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0C6CC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372324" y="7211919"/>
            <a:ext cx="5008951" cy="172326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192264" y="914400"/>
            <a:ext cx="13903473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179">
                <a:solidFill>
                  <a:srgbClr val="40C6CC"/>
                </a:solidFill>
                <a:latin typeface="Montserrat Semi-Bold Bold"/>
              </a:rPr>
              <a:t>Задача № 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22379" y="7049232"/>
            <a:ext cx="6596080" cy="237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231F1D"/>
                </a:solidFill>
                <a:latin typeface="Montserrat Semi-Bold"/>
              </a:rPr>
              <a:t>Здесь v0y = v0, ay = −g, </a:t>
            </a:r>
          </a:p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231F1D"/>
                </a:solidFill>
                <a:latin typeface="Montserrat Semi-Bold"/>
              </a:rPr>
              <a:t>так что vy = v0 − gt. Вычисляем: vy = 30 − 10 · 5 = −20 м/с. Значит,</a:t>
            </a:r>
          </a:p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231F1D"/>
                </a:solidFill>
                <a:latin typeface="Arimo"/>
              </a:rPr>
              <a:t>скорость будет равна 20 м/с. </a:t>
            </a:r>
          </a:p>
          <a:p>
            <a:pPr algn="l">
              <a:lnSpc>
                <a:spcPts val="3150"/>
              </a:lnSpc>
            </a:pPr>
            <a:r>
              <a:rPr lang="en-US" sz="2100" spc="105">
                <a:solidFill>
                  <a:srgbClr val="231F1D"/>
                </a:solidFill>
                <a:latin typeface="Arimo"/>
              </a:rPr>
              <a:t>Знак проекции указывает на то, что тело будет лететь вниз.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81645" y="4016472"/>
            <a:ext cx="5039475" cy="1804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120">
                <a:solidFill>
                  <a:srgbClr val="231F1D"/>
                </a:solidFill>
                <a:latin typeface="Montserrat Semi-Bold"/>
              </a:rPr>
              <a:t>Направим ось OY вертикально вверх, поместив начало отсчёта на поверхности Земли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36160" y="4640580"/>
            <a:ext cx="7081280" cy="99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00" spc="73">
                <a:solidFill>
                  <a:srgbClr val="231F1D"/>
                </a:solidFill>
                <a:latin typeface="Montserrat Semi-Bold"/>
              </a:rPr>
              <a:t>ТЕЛО БРОШЕНО ВЕРТИКАЛЬНО ВВЕРХ СО СКОРОСТЬЮ V0 = 30 М/С. НАЙТИ ЕГО СКОРОСТЬ ЧЕРЕЗ </a:t>
            </a:r>
            <a:r>
              <a:rPr lang="en-US" sz="2100" spc="73">
                <a:solidFill>
                  <a:srgbClr val="231F1D"/>
                </a:solidFill>
                <a:latin typeface="Arimo"/>
              </a:rPr>
              <a:t>  5 c.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26308" y="-531341"/>
            <a:ext cx="74141" cy="11349681"/>
          </a:xfrm>
          <a:prstGeom prst="rect">
            <a:avLst/>
          </a:prstGeom>
          <a:solidFill>
            <a:srgbClr val="40C6CC"/>
          </a:solidFill>
        </p:spPr>
      </p:sp>
      <p:sp>
        <p:nvSpPr>
          <p:cNvPr name="AutoShape 3" id="3"/>
          <p:cNvSpPr/>
          <p:nvPr/>
        </p:nvSpPr>
        <p:spPr>
          <a:xfrm rot="0">
            <a:off x="-824814" y="9440562"/>
            <a:ext cx="19937627" cy="1278924"/>
          </a:xfrm>
          <a:prstGeom prst="rect">
            <a:avLst/>
          </a:prstGeom>
          <a:solidFill>
            <a:srgbClr val="40C6CC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9406" r="0" b="283"/>
          <a:stretch>
            <a:fillRect/>
          </a:stretch>
        </p:blipFill>
        <p:spPr>
          <a:xfrm flipH="false" flipV="false" rot="0">
            <a:off x="4072423" y="2084602"/>
            <a:ext cx="10860241" cy="735596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813467" y="434544"/>
            <a:ext cx="15445833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7F9F8"/>
                </a:solidFill>
                <a:latin typeface="Open Sans Bold"/>
              </a:rPr>
              <a:t>Движение тела,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7F9F8"/>
                </a:solidFill>
                <a:latin typeface="Open Sans Bold"/>
              </a:rPr>
              <a:t>брошенного вертикально вверх с начальной скоростью V0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72401" y="793298"/>
            <a:ext cx="1482133" cy="14821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DAEDcNI-fe8</dc:identifier>
  <dcterms:modified xsi:type="dcterms:W3CDTF">2011-08-01T06:04:30Z</dcterms:modified>
  <cp:revision>1</cp:revision>
  <dc:title>МЕТОДИСТ.САЙТ</dc:title>
</cp:coreProperties>
</file>