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Gothic A1 Medium" charset="1" panose="00000000000000000000"/>
      <p:regular r:id="rId18"/>
    </p:embeddedFont>
    <p:embeddedFont>
      <p:font typeface="Gothic A1 Medium Bold" charset="1" panose="00000000000000000000"/>
      <p:regular r:id="rId19"/>
    </p:embeddedFont>
    <p:embeddedFont>
      <p:font typeface="Gothic A1 Light" charset="1" panose="00000000000000000000"/>
      <p:regular r:id="rId20"/>
    </p:embeddedFont>
    <p:embeddedFont>
      <p:font typeface="Gothic A1 Light Bold" charset="1" panose="00000000000000000000"/>
      <p:regular r:id="rId21"/>
    </p:embeddedFont>
    <p:embeddedFont>
      <p:font typeface="Gothic A1 Bold" charset="1" panose="00000000000000000000"/>
      <p:regular r:id="rId22"/>
    </p:embeddedFont>
    <p:embeddedFont>
      <p:font typeface="Gothic A1 Bold Bold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../media/image11.jpeg" Type="http://schemas.openxmlformats.org/officeDocument/2006/relationships/image"/><Relationship Id="rId12" Target="../media/image12.jpeg" Type="http://schemas.openxmlformats.org/officeDocument/2006/relationships/image"/><Relationship Id="rId13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8.pn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6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6.png" Type="http://schemas.openxmlformats.org/officeDocument/2006/relationships/image"/><Relationship Id="rId4" Target="../media/image25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2194" y="0"/>
            <a:ext cx="1831019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5823188" y="9187392"/>
            <a:ext cx="1436112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570359" y="1028700"/>
            <a:ext cx="933913" cy="933913"/>
            <a:chOff x="0" y="0"/>
            <a:chExt cx="1245218" cy="124521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45218" cy="124521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</p:spPr>
          </p:sp>
        </p:grpSp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16119" y="116119"/>
              <a:ext cx="1012980" cy="1012980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357367" y="446103"/>
              <a:ext cx="530483" cy="353013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2377402" y="3450833"/>
            <a:ext cx="6962605" cy="3385335"/>
            <a:chOff x="0" y="0"/>
            <a:chExt cx="9283473" cy="451378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9283473" cy="3010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en-US" sz="8000">
                  <a:solidFill>
                    <a:srgbClr val="FFFFFF"/>
                  </a:solidFill>
                  <a:latin typeface="Gothic A1 Bold Bold"/>
                </a:rPr>
                <a:t>Движение по окружности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0" y="3341576"/>
              <a:ext cx="6496404" cy="1172203"/>
              <a:chOff x="0" y="0"/>
              <a:chExt cx="6063126" cy="110617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6064396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6064396">
                    <a:moveTo>
                      <a:pt x="5510676" y="45720"/>
                    </a:moveTo>
                    <a:cubicBezTo>
                      <a:pt x="5790076" y="45720"/>
                      <a:pt x="6017406" y="273050"/>
                      <a:pt x="6017406" y="552450"/>
                    </a:cubicBezTo>
                    <a:cubicBezTo>
                      <a:pt x="6017406" y="831850"/>
                      <a:pt x="5790076" y="1059180"/>
                      <a:pt x="551067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5510676" y="45720"/>
                    </a:lnTo>
                    <a:moveTo>
                      <a:pt x="551067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5510676" y="1107440"/>
                    </a:lnTo>
                    <a:cubicBezTo>
                      <a:pt x="5816746" y="1107440"/>
                      <a:pt x="6064396" y="859790"/>
                      <a:pt x="6064396" y="553720"/>
                    </a:cubicBezTo>
                    <a:cubicBezTo>
                      <a:pt x="6063126" y="247650"/>
                      <a:pt x="5815476" y="0"/>
                      <a:pt x="5510676" y="0"/>
                    </a:cubicBezTo>
                    <a:close/>
                  </a:path>
                </a:pathLst>
              </a:custGeom>
              <a:solidFill>
                <a:srgbClr val="FFFFFF">
                  <a:alpha val="7843"/>
                </a:srgbClr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6821006" y="3368141"/>
              <a:ext cx="1119074" cy="1119074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6925362" y="3472497"/>
              <a:ext cx="910363" cy="910363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7309551" y="3759265"/>
              <a:ext cx="205884" cy="336825"/>
            </a:xfrm>
            <a:prstGeom prst="rect">
              <a:avLst/>
            </a:prstGeom>
          </p:spPr>
        </p:pic>
        <p:sp>
          <p:nvSpPr>
            <p:cNvPr name="TextBox 17" id="17"/>
            <p:cNvSpPr txBox="true"/>
            <p:nvPr/>
          </p:nvSpPr>
          <p:spPr>
            <a:xfrm rot="0">
              <a:off x="643432" y="3527628"/>
              <a:ext cx="5209539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Gothic A1 Medium"/>
                </a:rPr>
                <a:t>физика. 9 класс</a:t>
              </a: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29928" y="1266486"/>
            <a:ext cx="6170639" cy="725891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007436" y="1015873"/>
            <a:ext cx="6084409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Gothic A1 Medium"/>
              </a:rPr>
              <a:t>методист.сайт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18310194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04273" y="2261598"/>
            <a:ext cx="3993823" cy="645466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028700"/>
            <a:ext cx="812732" cy="812732"/>
            <a:chOff x="0" y="0"/>
            <a:chExt cx="1083643" cy="108364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83643" cy="1083643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</p:spPr>
          </p:sp>
        </p:grpSp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101052" y="101052"/>
              <a:ext cx="881540" cy="881540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310997" y="388218"/>
              <a:ext cx="461650" cy="307207"/>
            </a:xfrm>
            <a:prstGeom prst="rect">
              <a:avLst/>
            </a:prstGeom>
          </p:spPr>
        </p:pic>
      </p:grpSp>
      <p:sp>
        <p:nvSpPr>
          <p:cNvPr name="AutoShape 9" id="9"/>
          <p:cNvSpPr/>
          <p:nvPr/>
        </p:nvSpPr>
        <p:spPr>
          <a:xfrm rot="0">
            <a:off x="14902528" y="9286710"/>
            <a:ext cx="1436112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6315348" y="4860638"/>
            <a:ext cx="1259611" cy="1259611"/>
            <a:chOff x="0" y="0"/>
            <a:chExt cx="1679482" cy="167948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679482" cy="1679482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156615" y="156615"/>
              <a:ext cx="1366252" cy="1366252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0">
              <a:off x="733198" y="586991"/>
              <a:ext cx="308985" cy="505500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913250" y="409929"/>
            <a:ext cx="2863008" cy="286300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871194" y="709299"/>
            <a:ext cx="4031335" cy="226426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rcRect l="0" t="5307" r="0" b="5307"/>
          <a:stretch>
            <a:fillRect/>
          </a:stretch>
        </p:blipFill>
        <p:spPr>
          <a:xfrm flipH="false" flipV="false" rot="0">
            <a:off x="10953784" y="3601027"/>
            <a:ext cx="3948744" cy="251922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6913250" y="3557303"/>
            <a:ext cx="2863008" cy="286300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rcRect l="0" t="7692" r="0" b="0"/>
          <a:stretch>
            <a:fillRect/>
          </a:stretch>
        </p:blipFill>
        <p:spPr>
          <a:xfrm flipH="false" flipV="false" rot="0">
            <a:off x="6913250" y="7003310"/>
            <a:ext cx="2863008" cy="264276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871194" y="6583631"/>
            <a:ext cx="4031335" cy="3023501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2007436" y="970365"/>
            <a:ext cx="6084409" cy="41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42">
                <a:solidFill>
                  <a:srgbClr val="FFFFFF"/>
                </a:solidFill>
                <a:latin typeface="Gothic A1 Medium"/>
              </a:rPr>
              <a:t>движение по окружности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1097" y="0"/>
            <a:ext cx="18310194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028700"/>
            <a:ext cx="1103910" cy="1103910"/>
            <a:chOff x="0" y="0"/>
            <a:chExt cx="1471881" cy="147188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471881" cy="1471881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</p:spPr>
          </p:sp>
        </p:grp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37256" y="137256"/>
              <a:ext cx="1197369" cy="1197369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422418" y="527305"/>
              <a:ext cx="627045" cy="41727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7092112" y="613685"/>
            <a:ext cx="10167188" cy="844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Тела могут двигаться по окружности под действием сил разной природы.</a:t>
            </a:r>
          </a:p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 Например, шар легкоатлетического молота движется по окружности под действием силы упругости троса (рис. ); </a:t>
            </a:r>
          </a:p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планеты обращаются вокруг Солнца, а спутники — вокруг планет под действием силы всемирного тяготения; </a:t>
            </a:r>
          </a:p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автомобиль совершает поворот за счёт силы трения колёс о дорогу; </a:t>
            </a:r>
          </a:p>
          <a:p>
            <a:pPr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движение электронов вокруг ядра в атоме обусловлено действием сил электрического притяжения.</a:t>
            </a:r>
          </a:p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FFFFFF"/>
                </a:solidFill>
                <a:latin typeface="Gothic A1 Light"/>
              </a:rPr>
              <a:t>Под действием этих сил возникает ускорение, меняющее направление скорости тела, благодаря чему оно движется по окружности или её дуге.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4902528" y="9286710"/>
            <a:ext cx="1436112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6338640" y="8975813"/>
            <a:ext cx="920660" cy="920660"/>
            <a:chOff x="0" y="0"/>
            <a:chExt cx="1227546" cy="122754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227546" cy="1227546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114471" y="114471"/>
              <a:ext cx="998604" cy="998604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535900" y="429036"/>
              <a:ext cx="225840" cy="369474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41375" y="2859695"/>
            <a:ext cx="5709827" cy="5231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1097" y="0"/>
            <a:ext cx="18310194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53127" y="1028700"/>
            <a:ext cx="1002468" cy="1002468"/>
            <a:chOff x="0" y="0"/>
            <a:chExt cx="1336624" cy="133662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336624" cy="1336624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</p:spPr>
          </p:sp>
        </p:grp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24643" y="124643"/>
              <a:ext cx="1087339" cy="1087339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383600" y="478849"/>
              <a:ext cx="569424" cy="378926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13629" t="0" r="8944" b="21615"/>
          <a:stretch>
            <a:fillRect/>
          </a:stretch>
        </p:blipFill>
        <p:spPr>
          <a:xfrm flipH="false" flipV="false" rot="0">
            <a:off x="8005623" y="1028700"/>
            <a:ext cx="9760301" cy="739842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933774" y="914400"/>
            <a:ext cx="5522174" cy="7134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66"/>
              </a:lnSpc>
            </a:pPr>
            <a:r>
              <a:rPr lang="en-US" sz="5761">
                <a:solidFill>
                  <a:srgbClr val="FFFFFF"/>
                </a:solidFill>
                <a:latin typeface="Open Sans"/>
              </a:rPr>
              <a:t>Равномерное движение по окружности - частный случай криволинейного движения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3628" y="1028700"/>
            <a:ext cx="1120645" cy="1120645"/>
            <a:chOff x="0" y="0"/>
            <a:chExt cx="1494193" cy="149419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494193" cy="1494193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C2AE8">
                  <a:alpha val="14901"/>
                </a:srgbClr>
              </a:solidFill>
            </p:spPr>
          </p:sp>
        </p:grp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139336" y="139336"/>
              <a:ext cx="1215520" cy="1215520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428821" y="535299"/>
              <a:ext cx="636551" cy="423596"/>
            </a:xfrm>
            <a:prstGeom prst="rect">
              <a:avLst/>
            </a:prstGeom>
          </p:spPr>
        </p:pic>
      </p:grpSp>
      <p:sp>
        <p:nvSpPr>
          <p:cNvPr name="AutoShape 7" id="7"/>
          <p:cNvSpPr/>
          <p:nvPr/>
        </p:nvSpPr>
        <p:spPr>
          <a:xfrm rot="0">
            <a:off x="14902528" y="9253538"/>
            <a:ext cx="1436112" cy="9525"/>
          </a:xfrm>
          <a:prstGeom prst="rect">
            <a:avLst/>
          </a:prstGeom>
          <a:solidFill>
            <a:srgbClr val="272727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16627980" y="8942640"/>
            <a:ext cx="631320" cy="631320"/>
            <a:chOff x="0" y="0"/>
            <a:chExt cx="841759" cy="84175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841759" cy="841759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72727">
                  <a:alpha val="9803"/>
                </a:srgbClr>
              </a:solidFill>
            </p:spPr>
          </p:sp>
        </p:grpSp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78496" y="78496"/>
              <a:ext cx="684768" cy="684768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367480" y="294201"/>
              <a:ext cx="154864" cy="253358"/>
            </a:xfrm>
            <a:prstGeom prst="rect">
              <a:avLst/>
            </a:prstGeom>
          </p:spPr>
        </p:pic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22354" y="3237203"/>
            <a:ext cx="7655184" cy="4763225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818747" y="725287"/>
            <a:ext cx="6405777" cy="3280378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1475489" y="4300919"/>
            <a:ext cx="6238928" cy="369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Light Bold"/>
              </a:rPr>
              <a:t> На </a:t>
            </a:r>
            <a:r>
              <a:rPr lang="en-US" sz="2100">
                <a:solidFill>
                  <a:srgbClr val="000000"/>
                </a:solidFill>
                <a:latin typeface="Open Sans Light Bold"/>
              </a:rPr>
              <a:t>рис. показано, как изменяется направление вектора скорости. Скорость при таком движении направлена по касательной к окружности, по дуге которой движется тело. Таким образом, ее направление непрерывно меняется. Даже если скорость по модулю остается величиной постоянной, изменение скорости приводит к появлению ускорения: 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1942986" y="8628366"/>
            <a:ext cx="3677599" cy="1331544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007436" y="1044448"/>
            <a:ext cx="6084409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48">
                <a:solidFill>
                  <a:srgbClr val="000000"/>
                </a:solidFill>
                <a:latin typeface="Gothic A1 Medium Bold"/>
              </a:rPr>
              <a:t>Рассмотрим частный случай криволинейного движения, когда тело движется по окружности с постоянной по модулю скоростью.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2354" y="8306370"/>
            <a:ext cx="7976005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Light Bold"/>
              </a:rPr>
              <a:t>Если траектория движения тела является кривой, то ее можно представить как совокупность движений по дугам окружностей, как это изображено на рис.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1097" y="0"/>
            <a:ext cx="18310194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028700"/>
            <a:ext cx="475573" cy="475573"/>
            <a:chOff x="0" y="0"/>
            <a:chExt cx="634097" cy="63409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634097" cy="634097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</p:spPr>
          </p:sp>
        </p:grp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59131" y="59131"/>
              <a:ext cx="515836" cy="51583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181981" y="227167"/>
              <a:ext cx="270136" cy="179763"/>
            </a:xfrm>
            <a:prstGeom prst="rect">
              <a:avLst/>
            </a:prstGeom>
          </p:spPr>
        </p:pic>
      </p:grpSp>
      <p:sp>
        <p:nvSpPr>
          <p:cNvPr name="AutoShape 8" id="8"/>
          <p:cNvSpPr/>
          <p:nvPr/>
        </p:nvSpPr>
        <p:spPr>
          <a:xfrm rot="0">
            <a:off x="14902528" y="9286710"/>
            <a:ext cx="1436112" cy="952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9" id="9"/>
          <p:cNvGrpSpPr/>
          <p:nvPr/>
        </p:nvGrpSpPr>
        <p:grpSpPr>
          <a:xfrm rot="0">
            <a:off x="16338640" y="8975813"/>
            <a:ext cx="920660" cy="920660"/>
            <a:chOff x="0" y="0"/>
            <a:chExt cx="1227546" cy="122754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227546" cy="1227546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114471" y="114471"/>
              <a:ext cx="998604" cy="998604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535900" y="429036"/>
              <a:ext cx="225840" cy="369474"/>
            </a:xfrm>
            <a:prstGeom prst="rect">
              <a:avLst/>
            </a:prstGeom>
          </p:spPr>
        </p:pic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11954" b="0"/>
          <a:stretch>
            <a:fillRect/>
          </a:stretch>
        </p:blipFill>
        <p:spPr>
          <a:xfrm flipH="false" flipV="false" rot="0">
            <a:off x="1028700" y="2165462"/>
            <a:ext cx="4581591" cy="244066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28700" y="5455135"/>
            <a:ext cx="4581591" cy="380316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rcRect l="0" t="10019" r="0" b="10019"/>
          <a:stretch>
            <a:fillRect/>
          </a:stretch>
        </p:blipFill>
        <p:spPr>
          <a:xfrm flipH="false" flipV="false" rot="0">
            <a:off x="6283557" y="2290678"/>
            <a:ext cx="3616575" cy="2315447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960429" y="1208913"/>
            <a:ext cx="4250488" cy="614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71"/>
              </a:lnSpc>
            </a:pPr>
            <a:r>
              <a:rPr lang="en-US" sz="2914">
                <a:solidFill>
                  <a:srgbClr val="FFFFFF"/>
                </a:solidFill>
                <a:latin typeface="Gothic A1 Light"/>
              </a:rPr>
              <a:t>Ускорение будет направлено к центру окружности. </a:t>
            </a:r>
          </a:p>
          <a:p>
            <a:pPr algn="l">
              <a:lnSpc>
                <a:spcPts val="4371"/>
              </a:lnSpc>
            </a:pPr>
            <a:r>
              <a:rPr lang="en-US" sz="2914">
                <a:solidFill>
                  <a:srgbClr val="FFFFFF"/>
                </a:solidFill>
                <a:latin typeface="Gothic A1 Light"/>
              </a:rPr>
              <a:t>Поэтому оно называется центростремительным.Вектор изменения скорости направлен к центру окружности. Значит, ускорение тоже направлено к центру окружности.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165056" y="5455135"/>
            <a:ext cx="5092373" cy="380316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6198" r="0" b="0"/>
          <a:stretch>
            <a:fillRect/>
          </a:stretch>
        </p:blipFill>
        <p:spPr>
          <a:xfrm flipH="false" flipV="false" rot="0">
            <a:off x="12566084" y="7841381"/>
            <a:ext cx="3246776" cy="1295967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2007436" y="996823"/>
            <a:ext cx="893630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72">
                <a:solidFill>
                  <a:srgbClr val="FFFFFF"/>
                </a:solidFill>
                <a:latin typeface="Gothic A1 Medium"/>
              </a:rPr>
              <a:t>центростремительное ускорение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475573" cy="475573"/>
            <a:chOff x="0" y="0"/>
            <a:chExt cx="634097" cy="63409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634097" cy="634097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C2AE8">
                  <a:alpha val="14901"/>
                </a:srgbClr>
              </a:solidFill>
            </p:spPr>
          </p:sp>
        </p:grpSp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59131" y="59131"/>
              <a:ext cx="515836" cy="51583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81981" y="227167"/>
              <a:ext cx="270136" cy="179763"/>
            </a:xfrm>
            <a:prstGeom prst="rect">
              <a:avLst/>
            </a:prstGeom>
          </p:spPr>
        </p:pic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6486" y="2071325"/>
            <a:ext cx="8633003" cy="7186975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1084833" y="5110356"/>
            <a:ext cx="6174467" cy="3793129"/>
            <a:chOff x="0" y="0"/>
            <a:chExt cx="8232623" cy="505750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14300"/>
              <a:ext cx="8124422" cy="33220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66"/>
                </a:lnSpc>
              </a:pPr>
              <a:r>
                <a:rPr lang="en-US" sz="2177">
                  <a:solidFill>
                    <a:srgbClr val="000000"/>
                  </a:solidFill>
                  <a:latin typeface="Gothic A1 Light Bold"/>
                </a:rPr>
                <a:t>Угловая скорость обозначается греческой буквой омега (ω), она говорит о том, на какой угол поворачивается тело за единицу времени (рис. ). Это величина дуги в градусной мере, пройденной телом за некоторое время.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7072317" y="3897199"/>
              <a:ext cx="1160305" cy="1160305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72727">
                  <a:alpha val="9803"/>
                </a:srgbClr>
              </a:solidFill>
            </p:spPr>
          </p:sp>
        </p:grpSp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7180518" y="4005400"/>
              <a:ext cx="943904" cy="943904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7578863" y="4302734"/>
              <a:ext cx="213469" cy="349235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791867" y="4140735"/>
              <a:ext cx="5152022" cy="606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4"/>
                </a:lnSpc>
              </a:pP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665492" y="568960"/>
            <a:ext cx="7593808" cy="421587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1084833" y="7951524"/>
            <a:ext cx="3364102" cy="88529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299686" y="445135"/>
            <a:ext cx="6084409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893A9F"/>
                </a:solidFill>
                <a:latin typeface="Gothic A1 Medium Bold"/>
              </a:rPr>
              <a:t>Угловая скорость. Связь угловой и линейной скоростей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44087" y="8989060"/>
            <a:ext cx="688225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связь линейной и угловой скорости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DAEJFTL7lOs</dc:identifier>
  <dcterms:modified xsi:type="dcterms:W3CDTF">2011-08-01T06:04:30Z</dcterms:modified>
  <cp:revision>1</cp:revision>
  <dc:title>Движение по окружности</dc:title>
</cp:coreProperties>
</file>