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30"/>
    <p:sldId id="257" r:id="rId31"/>
    <p:sldId id="258" r:id="rId32"/>
    <p:sldId id="259" r:id="rId33"/>
    <p:sldId id="260" r:id="rId34"/>
    <p:sldId id="261" r:id="rId35"/>
    <p:sldId id="262" r:id="rId36"/>
    <p:sldId id="263" r:id="rId37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Open Sans Light" charset="1" panose="020B0306030504020204"/>
      <p:regular r:id="rId10"/>
    </p:embeddedFont>
    <p:embeddedFont>
      <p:font typeface="Open Sans Light Bold" charset="1" panose="020B0806030504020204"/>
      <p:regular r:id="rId11"/>
    </p:embeddedFont>
    <p:embeddedFont>
      <p:font typeface="Open Sans Light Italics" charset="1" panose="020B0306030504020204"/>
      <p:regular r:id="rId12"/>
    </p:embeddedFont>
    <p:embeddedFont>
      <p:font typeface="Open Sans Light Bold Italics" charset="1" panose="020B0806030504020204"/>
      <p:regular r:id="rId13"/>
    </p:embeddedFont>
    <p:embeddedFont>
      <p:font typeface="Open Sans" charset="1" panose="020B0606030504020204"/>
      <p:regular r:id="rId14"/>
    </p:embeddedFont>
    <p:embeddedFont>
      <p:font typeface="Open Sans Bold" charset="1" panose="020B0806030504020204"/>
      <p:regular r:id="rId15"/>
    </p:embeddedFont>
    <p:embeddedFont>
      <p:font typeface="Open Sans Italics" charset="1" panose="020B0606030504020204"/>
      <p:regular r:id="rId16"/>
    </p:embeddedFont>
    <p:embeddedFont>
      <p:font typeface="Open Sans Bold Italics" charset="1" panose="020B0806030504020204"/>
      <p:regular r:id="rId17"/>
    </p:embeddedFont>
    <p:embeddedFont>
      <p:font typeface="Open Sauce Light" charset="1" panose="00000400000000000000"/>
      <p:regular r:id="rId18"/>
    </p:embeddedFont>
    <p:embeddedFont>
      <p:font typeface="Open Sauce Light Bold" charset="1" panose="00000600000000000000"/>
      <p:regular r:id="rId19"/>
    </p:embeddedFont>
    <p:embeddedFont>
      <p:font typeface="Open Sauce Light Italics" charset="1" panose="00000400000000000000"/>
      <p:regular r:id="rId20"/>
    </p:embeddedFont>
    <p:embeddedFont>
      <p:font typeface="Open Sauce Light Bold Italics" charset="1" panose="00000600000000000000"/>
      <p:regular r:id="rId21"/>
    </p:embeddedFont>
    <p:embeddedFont>
      <p:font typeface="Open Sauce" charset="1" panose="00000500000000000000"/>
      <p:regular r:id="rId22"/>
    </p:embeddedFont>
    <p:embeddedFont>
      <p:font typeface="Open Sauce Bold" charset="1" panose="00000800000000000000"/>
      <p:regular r:id="rId23"/>
    </p:embeddedFont>
    <p:embeddedFont>
      <p:font typeface="Open Sauce Italics" charset="1" panose="00000500000000000000"/>
      <p:regular r:id="rId24"/>
    </p:embeddedFont>
    <p:embeddedFont>
      <p:font typeface="Open Sauce Bold Italics" charset="1" panose="00000800000000000000"/>
      <p:regular r:id="rId25"/>
    </p:embeddedFont>
    <p:embeddedFont>
      <p:font typeface="Open Sauce SemiBold" charset="1" panose="00000700000000000000"/>
      <p:regular r:id="rId26"/>
    </p:embeddedFont>
    <p:embeddedFont>
      <p:font typeface="Open Sauce SemiBold Bold" charset="1" panose="00000A00000000000000"/>
      <p:regular r:id="rId27"/>
    </p:embeddedFont>
    <p:embeddedFont>
      <p:font typeface="Open Sauce SemiBold Italics" charset="1" panose="00000700000000000000"/>
      <p:regular r:id="rId28"/>
    </p:embeddedFont>
    <p:embeddedFont>
      <p:font typeface="Open Sauce SemiBold Bold Italics" charset="1" panose="00000A00000000000000"/>
      <p:regular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26" Target="fonts/font26.fntdata" Type="http://schemas.openxmlformats.org/officeDocument/2006/relationships/font"/><Relationship Id="rId27" Target="fonts/font27.fntdata" Type="http://schemas.openxmlformats.org/officeDocument/2006/relationships/font"/><Relationship Id="rId28" Target="fonts/font28.fntdata" Type="http://schemas.openxmlformats.org/officeDocument/2006/relationships/font"/><Relationship Id="rId29" Target="fonts/font29.fntdata" Type="http://schemas.openxmlformats.org/officeDocument/2006/relationships/font"/><Relationship Id="rId3" Target="viewProps.xml" Type="http://schemas.openxmlformats.org/officeDocument/2006/relationships/viewProps"/><Relationship Id="rId30" Target="slides/slide1.xml" Type="http://schemas.openxmlformats.org/officeDocument/2006/relationships/slide"/><Relationship Id="rId31" Target="slides/slide2.xml" Type="http://schemas.openxmlformats.org/officeDocument/2006/relationships/slide"/><Relationship Id="rId32" Target="slides/slide3.xml" Type="http://schemas.openxmlformats.org/officeDocument/2006/relationships/slide"/><Relationship Id="rId33" Target="slides/slide4.xml" Type="http://schemas.openxmlformats.org/officeDocument/2006/relationships/slide"/><Relationship Id="rId34" Target="slides/slide5.xml" Type="http://schemas.openxmlformats.org/officeDocument/2006/relationships/slide"/><Relationship Id="rId35" Target="slides/slide6.xml" Type="http://schemas.openxmlformats.org/officeDocument/2006/relationships/slide"/><Relationship Id="rId36" Target="slides/slide7.xml" Type="http://schemas.openxmlformats.org/officeDocument/2006/relationships/slide"/><Relationship Id="rId37" Target="slides/slide8.xml" Type="http://schemas.openxmlformats.org/officeDocument/2006/relationships/slide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png" Type="http://schemas.openxmlformats.org/officeDocument/2006/relationships/image"/><Relationship Id="rId4" Target="../media/image5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jpe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7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png" Type="http://schemas.openxmlformats.org/officeDocument/2006/relationships/image"/><Relationship Id="rId4" Target="../media/image8.jpeg" Type="http://schemas.openxmlformats.org/officeDocument/2006/relationships/image"/><Relationship Id="rId5" Target="../media/image9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10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11.png" Type="http://schemas.openxmlformats.org/officeDocument/2006/relationships/image"/><Relationship Id="rId6" Target="../media/image12.jpeg" Type="http://schemas.openxmlformats.org/officeDocument/2006/relationships/image"/><Relationship Id="rId7" Target="../media/image13.jpeg" Type="http://schemas.openxmlformats.org/officeDocument/2006/relationships/image"/><Relationship Id="rId8" Target="../media/image14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15.jpeg" Type="http://schemas.openxmlformats.org/officeDocument/2006/relationships/image"/><Relationship Id="rId6" Target="../media/image16.jpeg" Type="http://schemas.openxmlformats.org/officeDocument/2006/relationships/image"/><Relationship Id="rId7" Target="../media/image17.jpeg" Type="http://schemas.openxmlformats.org/officeDocument/2006/relationships/image"/><Relationship Id="rId8" Target="../media/image18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B2B2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2979257" y="9335637"/>
            <a:ext cx="3252573" cy="160026"/>
            <a:chOff x="0" y="0"/>
            <a:chExt cx="4336764" cy="213368"/>
          </a:xfrm>
        </p:grpSpPr>
        <p:pic>
          <p:nvPicPr>
            <p:cNvPr name="Picture 3" id="3"/>
            <p:cNvPicPr>
              <a:picLocks noChangeAspect="true"/>
            </p:cNvPicPr>
            <p:nvPr/>
          </p:nvPicPr>
          <p:blipFill>
            <a:blip r:embed="rId2"/>
            <a:srcRect l="0" t="0" r="0" b="0"/>
            <a:stretch>
              <a:fillRect/>
            </a:stretch>
          </p:blipFill>
          <p:spPr>
            <a:xfrm flipH="false" flipV="false" rot="5400000">
              <a:off x="4163548" y="40152"/>
              <a:ext cx="213368" cy="133064"/>
            </a:xfrm>
            <a:prstGeom prst="rect">
              <a:avLst/>
            </a:prstGeom>
          </p:spPr>
        </p:pic>
        <p:sp>
          <p:nvSpPr>
            <p:cNvPr name="AutoShape 4" id="4"/>
            <p:cNvSpPr/>
            <p:nvPr/>
          </p:nvSpPr>
          <p:spPr>
            <a:xfrm rot="0">
              <a:off x="695736" y="100334"/>
              <a:ext cx="2945291" cy="12700"/>
            </a:xfrm>
            <a:prstGeom prst="rect">
              <a:avLst/>
            </a:prstGeom>
            <a:solidFill>
              <a:srgbClr val="FFFFFF"/>
            </a:solidFill>
          </p:spPr>
        </p:sp>
        <p:pic>
          <p:nvPicPr>
            <p:cNvPr name="Picture 5" id="5"/>
            <p:cNvPicPr>
              <a:picLocks noChangeAspect="true"/>
            </p:cNvPicPr>
            <p:nvPr/>
          </p:nvPicPr>
          <p:blipFill>
            <a:blip r:embed="rId2"/>
            <a:srcRect l="0" t="0" r="0" b="0"/>
            <a:stretch>
              <a:fillRect/>
            </a:stretch>
          </p:blipFill>
          <p:spPr>
            <a:xfrm flipH="false" flipV="false" rot="-5400000">
              <a:off x="-40152" y="40152"/>
              <a:ext cx="213368" cy="133064"/>
            </a:xfrm>
            <a:prstGeom prst="rect">
              <a:avLst/>
            </a:prstGeom>
          </p:spPr>
        </p:pic>
      </p:grpSp>
      <p:grpSp>
        <p:nvGrpSpPr>
          <p:cNvPr name="Group 6" id="6"/>
          <p:cNvGrpSpPr/>
          <p:nvPr/>
        </p:nvGrpSpPr>
        <p:grpSpPr>
          <a:xfrm rot="0">
            <a:off x="10925851" y="1995049"/>
            <a:ext cx="5305979" cy="6756858"/>
            <a:chOff x="0" y="0"/>
            <a:chExt cx="46624957" cy="59374200"/>
          </a:xfrm>
        </p:grpSpPr>
        <p:sp>
          <p:nvSpPr>
            <p:cNvPr name="Freeform 7" id="7"/>
            <p:cNvSpPr/>
            <p:nvPr/>
          </p:nvSpPr>
          <p:spPr>
            <a:xfrm>
              <a:off x="0" y="0"/>
              <a:ext cx="46624956" cy="59374199"/>
            </a:xfrm>
            <a:custGeom>
              <a:avLst/>
              <a:gdLst/>
              <a:ahLst/>
              <a:cxnLst/>
              <a:rect r="r" b="b" t="t" l="l"/>
              <a:pathLst>
                <a:path h="59374199" w="46624956">
                  <a:moveTo>
                    <a:pt x="0" y="0"/>
                  </a:moveTo>
                  <a:lnTo>
                    <a:pt x="0" y="59374199"/>
                  </a:lnTo>
                  <a:lnTo>
                    <a:pt x="46624956" y="59374199"/>
                  </a:lnTo>
                  <a:lnTo>
                    <a:pt x="46624956" y="0"/>
                  </a:lnTo>
                  <a:lnTo>
                    <a:pt x="0" y="0"/>
                  </a:lnTo>
                  <a:close/>
                  <a:moveTo>
                    <a:pt x="46563998" y="59313242"/>
                  </a:moveTo>
                  <a:lnTo>
                    <a:pt x="59690" y="59313242"/>
                  </a:lnTo>
                  <a:lnTo>
                    <a:pt x="59690" y="59690"/>
                  </a:lnTo>
                  <a:lnTo>
                    <a:pt x="46563998" y="59690"/>
                  </a:lnTo>
                  <a:lnTo>
                    <a:pt x="46563998" y="59313242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8" id="8"/>
          <p:cNvGrpSpPr/>
          <p:nvPr/>
        </p:nvGrpSpPr>
        <p:grpSpPr>
          <a:xfrm rot="0">
            <a:off x="1873846" y="5499007"/>
            <a:ext cx="7270154" cy="3242222"/>
            <a:chOff x="0" y="0"/>
            <a:chExt cx="9693539" cy="4322963"/>
          </a:xfrm>
        </p:grpSpPr>
        <p:sp>
          <p:nvSpPr>
            <p:cNvPr name="TextBox 9" id="9"/>
            <p:cNvSpPr txBox="true"/>
            <p:nvPr/>
          </p:nvSpPr>
          <p:spPr>
            <a:xfrm rot="0">
              <a:off x="0" y="47625"/>
              <a:ext cx="9693539" cy="243751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7104"/>
                </a:lnSpc>
              </a:pPr>
              <a:r>
                <a:rPr lang="en-US" sz="6400" spc="-64">
                  <a:solidFill>
                    <a:srgbClr val="8F8C73"/>
                  </a:solidFill>
                  <a:latin typeface="Open Sauce SemiBold Bold"/>
                </a:rPr>
                <a:t>Искусственные спутники Земли</a:t>
              </a:r>
            </a:p>
          </p:txBody>
        </p:sp>
        <p:grpSp>
          <p:nvGrpSpPr>
            <p:cNvPr name="Group 10" id="10"/>
            <p:cNvGrpSpPr/>
            <p:nvPr/>
          </p:nvGrpSpPr>
          <p:grpSpPr>
            <a:xfrm rot="0">
              <a:off x="0" y="3222031"/>
              <a:ext cx="6617438" cy="1100932"/>
              <a:chOff x="0" y="0"/>
              <a:chExt cx="43611809" cy="7255623"/>
            </a:xfrm>
          </p:grpSpPr>
          <p:sp>
            <p:nvSpPr>
              <p:cNvPr name="Freeform 11" id="11"/>
              <p:cNvSpPr/>
              <p:nvPr/>
            </p:nvSpPr>
            <p:spPr>
              <a:xfrm>
                <a:off x="0" y="0"/>
                <a:ext cx="43611809" cy="7255623"/>
              </a:xfrm>
              <a:custGeom>
                <a:avLst/>
                <a:gdLst/>
                <a:ahLst/>
                <a:cxnLst/>
                <a:rect r="r" b="b" t="t" l="l"/>
                <a:pathLst>
                  <a:path h="7255623" w="43611809">
                    <a:moveTo>
                      <a:pt x="0" y="0"/>
                    </a:moveTo>
                    <a:lnTo>
                      <a:pt x="0" y="7255623"/>
                    </a:lnTo>
                    <a:lnTo>
                      <a:pt x="43611809" y="7255623"/>
                    </a:lnTo>
                    <a:lnTo>
                      <a:pt x="43611809" y="0"/>
                    </a:lnTo>
                    <a:lnTo>
                      <a:pt x="0" y="0"/>
                    </a:lnTo>
                    <a:close/>
                    <a:moveTo>
                      <a:pt x="43550849" y="7194662"/>
                    </a:moveTo>
                    <a:lnTo>
                      <a:pt x="59690" y="7194662"/>
                    </a:lnTo>
                    <a:lnTo>
                      <a:pt x="59690" y="59690"/>
                    </a:lnTo>
                    <a:lnTo>
                      <a:pt x="43550849" y="59690"/>
                    </a:lnTo>
                    <a:lnTo>
                      <a:pt x="43550849" y="7194662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name="TextBox 12" id="12"/>
            <p:cNvSpPr txBox="true"/>
            <p:nvPr/>
          </p:nvSpPr>
          <p:spPr>
            <a:xfrm rot="0">
              <a:off x="441146" y="3445472"/>
              <a:ext cx="5592092" cy="50863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120"/>
                </a:lnSpc>
              </a:pPr>
              <a:r>
                <a:rPr lang="en-US" sz="2400" spc="240">
                  <a:solidFill>
                    <a:srgbClr val="FFFFFF"/>
                  </a:solidFill>
                  <a:latin typeface="Open Sauce SemiBold Bold"/>
                </a:rPr>
                <a:t>ФИЗИКА. 9 КЛАСС</a:t>
              </a:r>
            </a:p>
          </p:txBody>
        </p:sp>
      </p:grpSp>
      <p:sp>
        <p:nvSpPr>
          <p:cNvPr name="AutoShape 13" id="13"/>
          <p:cNvSpPr/>
          <p:nvPr/>
        </p:nvSpPr>
        <p:spPr>
          <a:xfrm rot="0">
            <a:off x="988366" y="1995049"/>
            <a:ext cx="9525" cy="8508026"/>
          </a:xfrm>
          <a:prstGeom prst="rect">
            <a:avLst/>
          </a:prstGeom>
          <a:solidFill>
            <a:srgbClr val="FFFFFF"/>
          </a:solidFill>
        </p:spPr>
      </p:sp>
      <p:pic>
        <p:nvPicPr>
          <p:cNvPr name="Picture 14" id="14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17210785" y="1090339"/>
            <a:ext cx="332787" cy="221455"/>
          </a:xfrm>
          <a:prstGeom prst="rect">
            <a:avLst/>
          </a:prstGeom>
        </p:spPr>
      </p:pic>
      <p:pic>
        <p:nvPicPr>
          <p:cNvPr name="Picture 15" id="15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0">
            <a:off x="744428" y="817593"/>
            <a:ext cx="497401" cy="723732"/>
          </a:xfrm>
          <a:prstGeom prst="rect">
            <a:avLst/>
          </a:prstGeom>
        </p:spPr>
      </p:pic>
      <p:pic>
        <p:nvPicPr>
          <p:cNvPr name="Picture 16" id="16"/>
          <p:cNvPicPr>
            <a:picLocks noChangeAspect="true"/>
          </p:cNvPicPr>
          <p:nvPr/>
        </p:nvPicPr>
        <p:blipFill>
          <a:blip r:embed="rId5"/>
          <a:srcRect l="17320" t="0" r="2379" b="0"/>
          <a:stretch>
            <a:fillRect/>
          </a:stretch>
        </p:blipFill>
        <p:spPr>
          <a:xfrm flipH="false" flipV="false" rot="0">
            <a:off x="10322810" y="1541324"/>
            <a:ext cx="5444837" cy="6780655"/>
          </a:xfrm>
          <a:prstGeom prst="rect">
            <a:avLst/>
          </a:prstGeom>
        </p:spPr>
      </p:pic>
      <p:sp>
        <p:nvSpPr>
          <p:cNvPr name="TextBox 17" id="17"/>
          <p:cNvSpPr txBox="true"/>
          <p:nvPr/>
        </p:nvSpPr>
        <p:spPr>
          <a:xfrm rot="0">
            <a:off x="1873846" y="1000125"/>
            <a:ext cx="5606838" cy="3886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120"/>
              </a:lnSpc>
            </a:pPr>
            <a:r>
              <a:rPr lang="en-US" sz="2400" spc="360">
                <a:solidFill>
                  <a:srgbClr val="FFFFFF"/>
                </a:solidFill>
                <a:latin typeface="Open Sauce Light Bold"/>
              </a:rPr>
              <a:t>МЕТОДИСТ.САЙТ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B2B2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925851" y="1995049"/>
            <a:ext cx="5305979" cy="6756858"/>
            <a:chOff x="0" y="0"/>
            <a:chExt cx="46624957" cy="59374200"/>
          </a:xfrm>
        </p:grpSpPr>
        <p:sp>
          <p:nvSpPr>
            <p:cNvPr name="Freeform 3" id="3"/>
            <p:cNvSpPr/>
            <p:nvPr/>
          </p:nvSpPr>
          <p:spPr>
            <a:xfrm>
              <a:off x="0" y="0"/>
              <a:ext cx="46624956" cy="59374199"/>
            </a:xfrm>
            <a:custGeom>
              <a:avLst/>
              <a:gdLst/>
              <a:ahLst/>
              <a:cxnLst/>
              <a:rect r="r" b="b" t="t" l="l"/>
              <a:pathLst>
                <a:path h="59374199" w="46624956">
                  <a:moveTo>
                    <a:pt x="0" y="0"/>
                  </a:moveTo>
                  <a:lnTo>
                    <a:pt x="0" y="59374199"/>
                  </a:lnTo>
                  <a:lnTo>
                    <a:pt x="46624956" y="59374199"/>
                  </a:lnTo>
                  <a:lnTo>
                    <a:pt x="46624956" y="0"/>
                  </a:lnTo>
                  <a:lnTo>
                    <a:pt x="0" y="0"/>
                  </a:lnTo>
                  <a:close/>
                  <a:moveTo>
                    <a:pt x="46563998" y="59313242"/>
                  </a:moveTo>
                  <a:lnTo>
                    <a:pt x="59690" y="59313242"/>
                  </a:lnTo>
                  <a:lnTo>
                    <a:pt x="59690" y="59690"/>
                  </a:lnTo>
                  <a:lnTo>
                    <a:pt x="46563998" y="59690"/>
                  </a:lnTo>
                  <a:lnTo>
                    <a:pt x="46563998" y="59313242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1444359" y="4890460"/>
            <a:ext cx="7270154" cy="2717204"/>
            <a:chOff x="0" y="0"/>
            <a:chExt cx="9693539" cy="3622939"/>
          </a:xfrm>
        </p:grpSpPr>
        <p:sp>
          <p:nvSpPr>
            <p:cNvPr name="TextBox 5" id="5"/>
            <p:cNvSpPr txBox="true"/>
            <p:nvPr/>
          </p:nvSpPr>
          <p:spPr>
            <a:xfrm rot="0">
              <a:off x="0" y="76200"/>
              <a:ext cx="9693539" cy="170891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9768"/>
                </a:lnSpc>
              </a:pPr>
              <a:r>
                <a:rPr lang="en-US" sz="8800" spc="-87">
                  <a:solidFill>
                    <a:srgbClr val="8F8C73"/>
                  </a:solidFill>
                  <a:latin typeface="Open Sauce SemiBold"/>
                </a:rPr>
                <a:t>ИСЗ</a:t>
              </a:r>
            </a:p>
          </p:txBody>
        </p:sp>
        <p:grpSp>
          <p:nvGrpSpPr>
            <p:cNvPr name="Group 6" id="6"/>
            <p:cNvGrpSpPr/>
            <p:nvPr/>
          </p:nvGrpSpPr>
          <p:grpSpPr>
            <a:xfrm rot="0">
              <a:off x="0" y="2522007"/>
              <a:ext cx="6617438" cy="1100932"/>
              <a:chOff x="0" y="0"/>
              <a:chExt cx="43611809" cy="7255623"/>
            </a:xfrm>
          </p:grpSpPr>
          <p:sp>
            <p:nvSpPr>
              <p:cNvPr name="Freeform 7" id="7"/>
              <p:cNvSpPr/>
              <p:nvPr/>
            </p:nvSpPr>
            <p:spPr>
              <a:xfrm>
                <a:off x="0" y="0"/>
                <a:ext cx="43611809" cy="7255623"/>
              </a:xfrm>
              <a:custGeom>
                <a:avLst/>
                <a:gdLst/>
                <a:ahLst/>
                <a:cxnLst/>
                <a:rect r="r" b="b" t="t" l="l"/>
                <a:pathLst>
                  <a:path h="7255623" w="43611809">
                    <a:moveTo>
                      <a:pt x="0" y="0"/>
                    </a:moveTo>
                    <a:lnTo>
                      <a:pt x="0" y="7255623"/>
                    </a:lnTo>
                    <a:lnTo>
                      <a:pt x="43611809" y="7255623"/>
                    </a:lnTo>
                    <a:lnTo>
                      <a:pt x="43611809" y="0"/>
                    </a:lnTo>
                    <a:lnTo>
                      <a:pt x="0" y="0"/>
                    </a:lnTo>
                    <a:close/>
                    <a:moveTo>
                      <a:pt x="43550849" y="7194662"/>
                    </a:moveTo>
                    <a:lnTo>
                      <a:pt x="59690" y="7194662"/>
                    </a:lnTo>
                    <a:lnTo>
                      <a:pt x="59690" y="59690"/>
                    </a:lnTo>
                    <a:lnTo>
                      <a:pt x="43550849" y="59690"/>
                    </a:lnTo>
                    <a:lnTo>
                      <a:pt x="43550849" y="7194662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name="TextBox 8" id="8"/>
            <p:cNvSpPr txBox="true"/>
            <p:nvPr/>
          </p:nvSpPr>
          <p:spPr>
            <a:xfrm rot="0">
              <a:off x="441146" y="1690713"/>
              <a:ext cx="5592092" cy="156337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340"/>
                </a:lnSpc>
              </a:pPr>
              <a:r>
                <a:rPr lang="en-US" sz="1800" spc="179">
                  <a:solidFill>
                    <a:srgbClr val="FFFFFF"/>
                  </a:solidFill>
                  <a:latin typeface="Open Sauce SemiBold"/>
                </a:rPr>
                <a:t>КОСМИЧЕСКИЙ ЛЕТАТЕЛЬНЫЙ АППАРАТ, ВРАЩАЮЩИЙСЯ ВОКРУГ ЗЕМЛИ ПО ГЕОЦЕНТРИЧЕСКОЙ ОРБИТЕ.</a:t>
              </a:r>
            </a:p>
          </p:txBody>
        </p:sp>
      </p:grpSp>
      <p:sp>
        <p:nvSpPr>
          <p:cNvPr name="AutoShape 9" id="9"/>
          <p:cNvSpPr/>
          <p:nvPr/>
        </p:nvSpPr>
        <p:spPr>
          <a:xfrm rot="0">
            <a:off x="988366" y="1995049"/>
            <a:ext cx="9525" cy="8508026"/>
          </a:xfrm>
          <a:prstGeom prst="rect">
            <a:avLst/>
          </a:prstGeom>
          <a:solidFill>
            <a:srgbClr val="FFFFFF"/>
          </a:solidFill>
        </p:spPr>
      </p:sp>
      <p:pic>
        <p:nvPicPr>
          <p:cNvPr name="Picture 10" id="10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17210785" y="1090339"/>
            <a:ext cx="332787" cy="221455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744428" y="817593"/>
            <a:ext cx="497401" cy="723732"/>
          </a:xfrm>
          <a:prstGeom prst="rect">
            <a:avLst/>
          </a:prstGeom>
        </p:spPr>
      </p:pic>
      <p:pic>
        <p:nvPicPr>
          <p:cNvPr name="Picture 12" id="12"/>
          <p:cNvPicPr>
            <a:picLocks noChangeAspect="true"/>
          </p:cNvPicPr>
          <p:nvPr/>
        </p:nvPicPr>
        <p:blipFill>
          <a:blip r:embed="rId4"/>
          <a:srcRect l="4981" t="0" r="4981" b="0"/>
          <a:stretch>
            <a:fillRect/>
          </a:stretch>
        </p:blipFill>
        <p:spPr>
          <a:xfrm flipH="false" flipV="false" rot="0">
            <a:off x="9863614" y="1995049"/>
            <a:ext cx="7430453" cy="6756858"/>
          </a:xfrm>
          <a:prstGeom prst="rect">
            <a:avLst/>
          </a:prstGeom>
        </p:spPr>
      </p:pic>
      <p:sp>
        <p:nvSpPr>
          <p:cNvPr name="TextBox 13" id="13"/>
          <p:cNvSpPr txBox="true"/>
          <p:nvPr/>
        </p:nvSpPr>
        <p:spPr>
          <a:xfrm rot="0">
            <a:off x="1601472" y="1918849"/>
            <a:ext cx="6955929" cy="14554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8F8C73"/>
                </a:solidFill>
                <a:latin typeface="Open Sans Bold"/>
              </a:rPr>
              <a:t>Искусственный спутник </a:t>
            </a:r>
          </a:p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8F8C73"/>
                </a:solidFill>
                <a:latin typeface="Open Sans Bold"/>
              </a:rPr>
              <a:t>Земли</a:t>
            </a:r>
            <a:r>
              <a:rPr lang="en-US" sz="4200">
                <a:solidFill>
                  <a:srgbClr val="8F8C73"/>
                </a:solidFill>
                <a:latin typeface="Open Sans"/>
              </a:rPr>
              <a:t> 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3106481" y="9144635"/>
            <a:ext cx="2453432" cy="6115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520"/>
              </a:lnSpc>
            </a:pPr>
            <a:r>
              <a:rPr lang="en-US" sz="1800">
                <a:solidFill>
                  <a:srgbClr val="FFFFFF"/>
                </a:solidFill>
                <a:latin typeface="Open Sans Light"/>
              </a:rPr>
              <a:t>первый спутник Земли</a:t>
            </a:r>
          </a:p>
          <a:p>
            <a:pPr algn="just">
              <a:lnSpc>
                <a:spcPts val="2520"/>
              </a:lnSpc>
            </a:pP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>
          <a:blip r:embed="rId2"/>
          <a:srcRect l="0" t="7865" r="0" b="7865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988366" y="2133285"/>
            <a:ext cx="16555207" cy="78430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692419" indent="-346209" lvl="1">
              <a:lnSpc>
                <a:spcPts val="4169"/>
              </a:lnSpc>
              <a:buFont typeface="Arial"/>
              <a:buChar char="•"/>
            </a:pPr>
            <a:r>
              <a:rPr lang="en-US" sz="3207" spc="-80">
                <a:solidFill>
                  <a:srgbClr val="FFFFFF"/>
                </a:solidFill>
                <a:latin typeface="Open Sauce Bold Italics"/>
              </a:rPr>
              <a:t>Астрономические спутники </a:t>
            </a:r>
            <a:r>
              <a:rPr lang="en-US" sz="3207" spc="-80">
                <a:solidFill>
                  <a:srgbClr val="FFFFFF"/>
                </a:solidFill>
                <a:latin typeface="Open Sauce Bold"/>
              </a:rPr>
              <a:t>— спутники, предназначенные для исследования планет, галактик и других космических объектов.</a:t>
            </a:r>
          </a:p>
          <a:p>
            <a:pPr marL="692419" indent="-346209" lvl="1">
              <a:lnSpc>
                <a:spcPts val="4169"/>
              </a:lnSpc>
              <a:buFont typeface="Arial"/>
              <a:buChar char="•"/>
            </a:pPr>
            <a:r>
              <a:rPr lang="en-US" sz="3207" spc="-80">
                <a:solidFill>
                  <a:srgbClr val="FFFFFF"/>
                </a:solidFill>
                <a:latin typeface="Open Sauce Bold Italics"/>
              </a:rPr>
              <a:t>Биоспутники</a:t>
            </a:r>
            <a:r>
              <a:rPr lang="en-US" sz="3207" spc="-80">
                <a:solidFill>
                  <a:srgbClr val="FFFFFF"/>
                </a:solidFill>
                <a:latin typeface="Open Sauce Bold"/>
              </a:rPr>
              <a:t> — спутники, предназначенные для проведения научных экспериментов над живыми организмами в условиях космоса.</a:t>
            </a:r>
          </a:p>
          <a:p>
            <a:pPr marL="692419" indent="-346209" lvl="1">
              <a:lnSpc>
                <a:spcPts val="4169"/>
              </a:lnSpc>
              <a:buFont typeface="Arial"/>
              <a:buChar char="•"/>
            </a:pPr>
            <a:r>
              <a:rPr lang="en-US" sz="3207" spc="-80">
                <a:solidFill>
                  <a:srgbClr val="FFFFFF"/>
                </a:solidFill>
                <a:latin typeface="Open Sauce Bold Italics"/>
              </a:rPr>
              <a:t>Cпутники дистанционного зондирования Земли</a:t>
            </a:r>
          </a:p>
          <a:p>
            <a:pPr marL="692419" indent="-346209" lvl="1">
              <a:lnSpc>
                <a:spcPts val="4169"/>
              </a:lnSpc>
              <a:buFont typeface="Arial"/>
              <a:buChar char="•"/>
            </a:pPr>
            <a:r>
              <a:rPr lang="en-US" sz="3207" spc="-80">
                <a:solidFill>
                  <a:srgbClr val="FFFFFF"/>
                </a:solidFill>
                <a:latin typeface="Open Sauce Bold Italics"/>
              </a:rPr>
              <a:t>Метеорологические спутники — </a:t>
            </a:r>
            <a:r>
              <a:rPr lang="en-US" sz="3207" spc="-80">
                <a:solidFill>
                  <a:srgbClr val="FFFFFF"/>
                </a:solidFill>
                <a:latin typeface="Open Sauce Bold"/>
              </a:rPr>
              <a:t>спутники, предназначенные для передачи данных в целях предсказания погоды, а также для наблюдения климата Земли</a:t>
            </a:r>
          </a:p>
          <a:p>
            <a:pPr marL="692419" indent="-346209" lvl="1">
              <a:lnSpc>
                <a:spcPts val="4169"/>
              </a:lnSpc>
              <a:buFont typeface="Arial"/>
              <a:buChar char="•"/>
            </a:pPr>
            <a:r>
              <a:rPr lang="en-US" sz="3207" spc="-80">
                <a:solidFill>
                  <a:srgbClr val="FFFFFF"/>
                </a:solidFill>
                <a:latin typeface="Open Sauce Bold"/>
              </a:rPr>
              <a:t>Малые спутники — спутники малого веса (менее 1 или 0,5 тонн) и размера Включают в себя миниспутники (более 100 кг), микроспутники (более 10 кг) и наноспутники (легче 10 кг)</a:t>
            </a:r>
          </a:p>
          <a:p>
            <a:pPr marL="692419" indent="-346209" lvl="1">
              <a:lnSpc>
                <a:spcPts val="4169"/>
              </a:lnSpc>
              <a:buFont typeface="Arial"/>
              <a:buChar char="•"/>
            </a:pPr>
            <a:r>
              <a:rPr lang="en-US" sz="3207" spc="-80">
                <a:solidFill>
                  <a:srgbClr val="FFFFFF"/>
                </a:solidFill>
                <a:latin typeface="Open Sauce Bold Italics"/>
              </a:rPr>
              <a:t>Военный спутник  —</a:t>
            </a:r>
            <a:r>
              <a:rPr lang="en-US" sz="3207" spc="-80">
                <a:solidFill>
                  <a:srgbClr val="FFFFFF"/>
                </a:solidFill>
                <a:latin typeface="Open Sauce Bold"/>
              </a:rPr>
              <a:t> разведывательные спутники и тп</a:t>
            </a:r>
            <a:r>
              <a:rPr lang="en-US" sz="3207" spc="-80">
                <a:solidFill>
                  <a:srgbClr val="FFFFFF"/>
                </a:solidFill>
                <a:latin typeface="Open Sauce Bold Italics"/>
              </a:rPr>
              <a:t>.</a:t>
            </a:r>
          </a:p>
          <a:p>
            <a:pPr marL="692419" indent="-346209" lvl="1">
              <a:lnSpc>
                <a:spcPts val="4169"/>
              </a:lnSpc>
              <a:buFont typeface="Arial"/>
              <a:buChar char="•"/>
            </a:pPr>
            <a:r>
              <a:rPr lang="en-US" sz="3207" spc="-80">
                <a:solidFill>
                  <a:srgbClr val="FFFFFF"/>
                </a:solidFill>
                <a:latin typeface="Open Sauce Bold Italics"/>
              </a:rPr>
              <a:t>Спутники связи.</a:t>
            </a:r>
            <a:r>
              <a:rPr lang="en-US" sz="3207" spc="-80">
                <a:solidFill>
                  <a:srgbClr val="FFFFFF"/>
                </a:solidFill>
                <a:latin typeface="Open Sauce Bold"/>
              </a:rPr>
              <a:t> Навигационные спутник</a:t>
            </a:r>
          </a:p>
          <a:p>
            <a:pPr marL="692419" indent="-346210" lvl="1">
              <a:lnSpc>
                <a:spcPts val="4169"/>
              </a:lnSpc>
              <a:buFont typeface="Arial"/>
              <a:buChar char="•"/>
            </a:pPr>
            <a:r>
              <a:rPr lang="en-US" sz="3207" spc="-80">
                <a:solidFill>
                  <a:srgbClr val="FFFFFF"/>
                </a:solidFill>
                <a:latin typeface="Open Sauce Bold"/>
              </a:rPr>
              <a:t>Космические корабли — пилотируемые космические аппараты  Космические станции — долговременные космические корабли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917197" y="602896"/>
            <a:ext cx="5606838" cy="11772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340"/>
              </a:lnSpc>
            </a:pPr>
            <a:r>
              <a:rPr lang="en-US" sz="1800" spc="270">
                <a:solidFill>
                  <a:srgbClr val="FFFFFF"/>
                </a:solidFill>
                <a:latin typeface="Open Sauce Light"/>
              </a:rPr>
              <a:t>ПОД ПОНЯТИЕМ СПУТНИК, КАК ПРАВИЛО, ПОДРАЗУМЕВАЮТСЯ БЕСПИЛОТНЫЕ КОСМИЧЕСКИЕ АППАРАТЫ (КА)</a:t>
            </a:r>
          </a:p>
        </p:txBody>
      </p:sp>
      <p:sp>
        <p:nvSpPr>
          <p:cNvPr name="AutoShape 4" id="4"/>
          <p:cNvSpPr/>
          <p:nvPr/>
        </p:nvSpPr>
        <p:spPr>
          <a:xfrm rot="0">
            <a:off x="988366" y="1995049"/>
            <a:ext cx="9525" cy="8508026"/>
          </a:xfrm>
          <a:prstGeom prst="rect">
            <a:avLst/>
          </a:prstGeom>
          <a:solidFill>
            <a:srgbClr val="FFFFFF"/>
          </a:solidFill>
        </p:spPr>
      </p:sp>
      <p:pic>
        <p:nvPicPr>
          <p:cNvPr name="Picture 5" id="5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17210785" y="1090339"/>
            <a:ext cx="332787" cy="221455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0">
            <a:off x="744428" y="817593"/>
            <a:ext cx="497401" cy="723732"/>
          </a:xfrm>
          <a:prstGeom prst="rect">
            <a:avLst/>
          </a:prstGeom>
        </p:spPr>
      </p:pic>
      <p:sp>
        <p:nvSpPr>
          <p:cNvPr name="TextBox 7" id="7"/>
          <p:cNvSpPr txBox="true"/>
          <p:nvPr/>
        </p:nvSpPr>
        <p:spPr>
          <a:xfrm rot="0">
            <a:off x="8403184" y="820621"/>
            <a:ext cx="5312718" cy="8870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80"/>
              </a:lnSpc>
            </a:pPr>
            <a:r>
              <a:rPr lang="en-US" sz="5200">
                <a:solidFill>
                  <a:srgbClr val="FFFFFF"/>
                </a:solidFill>
                <a:latin typeface="Open Sans"/>
              </a:rPr>
              <a:t>типы спутников: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B2B2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133930" y="2613646"/>
            <a:ext cx="5305979" cy="5500870"/>
            <a:chOff x="0" y="0"/>
            <a:chExt cx="46624957" cy="48337513"/>
          </a:xfrm>
        </p:grpSpPr>
        <p:sp>
          <p:nvSpPr>
            <p:cNvPr name="Freeform 3" id="3"/>
            <p:cNvSpPr/>
            <p:nvPr/>
          </p:nvSpPr>
          <p:spPr>
            <a:xfrm>
              <a:off x="0" y="0"/>
              <a:ext cx="46624956" cy="48337515"/>
            </a:xfrm>
            <a:custGeom>
              <a:avLst/>
              <a:gdLst/>
              <a:ahLst/>
              <a:cxnLst/>
              <a:rect r="r" b="b" t="t" l="l"/>
              <a:pathLst>
                <a:path h="48337515" w="46624956">
                  <a:moveTo>
                    <a:pt x="0" y="0"/>
                  </a:moveTo>
                  <a:lnTo>
                    <a:pt x="0" y="48337515"/>
                  </a:lnTo>
                  <a:lnTo>
                    <a:pt x="46624956" y="48337515"/>
                  </a:lnTo>
                  <a:lnTo>
                    <a:pt x="46624956" y="0"/>
                  </a:lnTo>
                  <a:lnTo>
                    <a:pt x="0" y="0"/>
                  </a:lnTo>
                  <a:close/>
                  <a:moveTo>
                    <a:pt x="46563998" y="48276554"/>
                  </a:moveTo>
                  <a:lnTo>
                    <a:pt x="59690" y="48276554"/>
                  </a:lnTo>
                  <a:lnTo>
                    <a:pt x="59690" y="59690"/>
                  </a:lnTo>
                  <a:lnTo>
                    <a:pt x="46563998" y="59690"/>
                  </a:lnTo>
                  <a:lnTo>
                    <a:pt x="46563998" y="48276554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4187336" y="9059605"/>
            <a:ext cx="3252573" cy="160026"/>
            <a:chOff x="0" y="0"/>
            <a:chExt cx="4336764" cy="213368"/>
          </a:xfrm>
        </p:grpSpPr>
        <p:pic>
          <p:nvPicPr>
            <p:cNvPr name="Picture 5" id="5"/>
            <p:cNvPicPr>
              <a:picLocks noChangeAspect="true"/>
            </p:cNvPicPr>
            <p:nvPr/>
          </p:nvPicPr>
          <p:blipFill>
            <a:blip r:embed="rId2"/>
            <a:srcRect l="0" t="0" r="0" b="0"/>
            <a:stretch>
              <a:fillRect/>
            </a:stretch>
          </p:blipFill>
          <p:spPr>
            <a:xfrm flipH="false" flipV="false" rot="5400000">
              <a:off x="4163548" y="40152"/>
              <a:ext cx="213368" cy="133064"/>
            </a:xfrm>
            <a:prstGeom prst="rect">
              <a:avLst/>
            </a:prstGeom>
          </p:spPr>
        </p:pic>
        <p:sp>
          <p:nvSpPr>
            <p:cNvPr name="AutoShape 6" id="6"/>
            <p:cNvSpPr/>
            <p:nvPr/>
          </p:nvSpPr>
          <p:spPr>
            <a:xfrm rot="0">
              <a:off x="695736" y="100334"/>
              <a:ext cx="2945291" cy="12700"/>
            </a:xfrm>
            <a:prstGeom prst="rect">
              <a:avLst/>
            </a:prstGeom>
            <a:solidFill>
              <a:srgbClr val="FFFFFF"/>
            </a:solidFill>
          </p:spPr>
        </p:sp>
        <p:pic>
          <p:nvPicPr>
            <p:cNvPr name="Picture 7" id="7"/>
            <p:cNvPicPr>
              <a:picLocks noChangeAspect="true"/>
            </p:cNvPicPr>
            <p:nvPr/>
          </p:nvPicPr>
          <p:blipFill>
            <a:blip r:embed="rId2"/>
            <a:srcRect l="0" t="0" r="0" b="0"/>
            <a:stretch>
              <a:fillRect/>
            </a:stretch>
          </p:blipFill>
          <p:spPr>
            <a:xfrm flipH="false" flipV="false" rot="-5400000">
              <a:off x="-40152" y="40152"/>
              <a:ext cx="213368" cy="133064"/>
            </a:xfrm>
            <a:prstGeom prst="rect">
              <a:avLst/>
            </a:prstGeom>
          </p:spPr>
        </p:pic>
      </p:grpSp>
      <p:sp>
        <p:nvSpPr>
          <p:cNvPr name="TextBox 8" id="8"/>
          <p:cNvSpPr txBox="true"/>
          <p:nvPr/>
        </p:nvSpPr>
        <p:spPr>
          <a:xfrm rot="0">
            <a:off x="8533817" y="791696"/>
            <a:ext cx="8064915" cy="86652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980"/>
              </a:lnSpc>
            </a:pPr>
            <a:r>
              <a:rPr lang="en-US" sz="3320" spc="33">
                <a:solidFill>
                  <a:srgbClr val="FFFFFF"/>
                </a:solidFill>
                <a:latin typeface="Open Sauce"/>
              </a:rPr>
              <a:t>ИСЗ запускались более чем 70 различными странами (а также отдельными компаниями) с помощью как собственных ракет-носителей (РН), так и предоставляемых в качестве пусковых услуг другими странами и межгосударственными и частными организациями.</a:t>
            </a:r>
          </a:p>
          <a:p>
            <a:pPr>
              <a:lnSpc>
                <a:spcPts val="4980"/>
              </a:lnSpc>
            </a:pPr>
            <a:r>
              <a:rPr lang="en-US" sz="3320" spc="33">
                <a:solidFill>
                  <a:srgbClr val="FFFFFF"/>
                </a:solidFill>
                <a:latin typeface="Open Sauce"/>
              </a:rPr>
              <a:t>Первый в мире ИСЗ запущен в СССР 4 октября 1957 года (Спутник-1).</a:t>
            </a:r>
          </a:p>
          <a:p>
            <a:pPr>
              <a:lnSpc>
                <a:spcPts val="4980"/>
              </a:lnSpc>
            </a:pPr>
            <a:r>
              <a:rPr lang="en-US" sz="3320" spc="33">
                <a:solidFill>
                  <a:srgbClr val="FFFFFF"/>
                </a:solidFill>
                <a:latin typeface="Open Sauce"/>
              </a:rPr>
              <a:t>Второй страной, запустившей ИСЗ, стали США 1 февраля 1958 года (Эксплорер-1)</a:t>
            </a:r>
          </a:p>
        </p:txBody>
      </p:sp>
      <p:sp>
        <p:nvSpPr>
          <p:cNvPr name="AutoShape 9" id="9"/>
          <p:cNvSpPr/>
          <p:nvPr/>
        </p:nvSpPr>
        <p:spPr>
          <a:xfrm rot="0">
            <a:off x="988366" y="1995049"/>
            <a:ext cx="9525" cy="8508026"/>
          </a:xfrm>
          <a:prstGeom prst="rect">
            <a:avLst/>
          </a:prstGeom>
          <a:solidFill>
            <a:srgbClr val="FFFFFF"/>
          </a:solidFill>
        </p:spPr>
      </p:sp>
      <p:pic>
        <p:nvPicPr>
          <p:cNvPr name="Picture 10" id="10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17210785" y="1090339"/>
            <a:ext cx="332787" cy="221455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0">
            <a:off x="744428" y="817593"/>
            <a:ext cx="497401" cy="723732"/>
          </a:xfrm>
          <a:prstGeom prst="rect">
            <a:avLst/>
          </a:prstGeom>
        </p:spPr>
      </p:pic>
      <p:pic>
        <p:nvPicPr>
          <p:cNvPr name="Picture 12" id="12"/>
          <p:cNvPicPr>
            <a:picLocks noChangeAspect="true"/>
          </p:cNvPicPr>
          <p:nvPr/>
        </p:nvPicPr>
        <p:blipFill>
          <a:blip r:embed="rId5"/>
          <a:srcRect l="0" t="0" r="0" b="0"/>
          <a:stretch>
            <a:fillRect/>
          </a:stretch>
        </p:blipFill>
        <p:spPr>
          <a:xfrm flipH="false" flipV="false" rot="0">
            <a:off x="988366" y="3170008"/>
            <a:ext cx="6144736" cy="3946984"/>
          </a:xfrm>
          <a:prstGeom prst="rect">
            <a:avLst/>
          </a:prstGeom>
        </p:spPr>
      </p:pic>
      <p:sp>
        <p:nvSpPr>
          <p:cNvPr name="TextBox 13" id="13"/>
          <p:cNvSpPr txBox="true"/>
          <p:nvPr/>
        </p:nvSpPr>
        <p:spPr>
          <a:xfrm rot="0">
            <a:off x="1873846" y="1000125"/>
            <a:ext cx="5606838" cy="4502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640"/>
              </a:lnSpc>
            </a:pPr>
            <a:r>
              <a:rPr lang="en-US" sz="2800" spc="420">
                <a:solidFill>
                  <a:srgbClr val="FFFFFF"/>
                </a:solidFill>
                <a:latin typeface="Open Sauce Light Bold"/>
              </a:rPr>
              <a:t>ИСТОРИЯ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2800436" y="7490946"/>
            <a:ext cx="3972967" cy="11804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400">
                <a:solidFill>
                  <a:srgbClr val="FFFFFF"/>
                </a:solidFill>
                <a:latin typeface="Open Sans Light"/>
              </a:rPr>
              <a:t>ИСЗ «Эксплорер-1» </a:t>
            </a:r>
          </a:p>
          <a:p>
            <a:pPr algn="ctr">
              <a:lnSpc>
                <a:spcPts val="4759"/>
              </a:lnSpc>
            </a:pP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B2B2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988366" y="1995049"/>
            <a:ext cx="9525" cy="8508026"/>
          </a:xfrm>
          <a:prstGeom prst="rect">
            <a:avLst/>
          </a:prstGeom>
          <a:solidFill>
            <a:srgbClr val="FFFFFF"/>
          </a:solidFill>
        </p:spPr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17210785" y="1090339"/>
            <a:ext cx="332787" cy="221455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744428" y="817593"/>
            <a:ext cx="497401" cy="723732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0">
            <a:off x="7480684" y="1855428"/>
            <a:ext cx="10170638" cy="7322859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5"/>
          <a:srcRect l="0" t="0" r="0" b="0"/>
          <a:stretch>
            <a:fillRect/>
          </a:stretch>
        </p:blipFill>
        <p:spPr>
          <a:xfrm flipH="false" flipV="false" rot="0">
            <a:off x="1925434" y="2957109"/>
            <a:ext cx="4004977" cy="4372781"/>
          </a:xfrm>
          <a:prstGeom prst="rect">
            <a:avLst/>
          </a:prstGeom>
        </p:spPr>
      </p:pic>
      <p:sp>
        <p:nvSpPr>
          <p:cNvPr name="TextBox 7" id="7"/>
          <p:cNvSpPr txBox="true"/>
          <p:nvPr/>
        </p:nvSpPr>
        <p:spPr>
          <a:xfrm rot="0">
            <a:off x="1873846" y="1000125"/>
            <a:ext cx="5606838" cy="17164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730"/>
              </a:lnSpc>
            </a:pPr>
            <a:r>
              <a:rPr lang="en-US" sz="2100" spc="315">
                <a:solidFill>
                  <a:srgbClr val="FFFFFF"/>
                </a:solidFill>
                <a:latin typeface="Open Sauce Light"/>
              </a:rPr>
              <a:t>РАССМОТРИМ БОЛЕЕ ДЕТАЛЬНО ВОПРОС О ЗАПУСКЕ И ДВИЖЕНИИ ИСКУССТВЕННЫХ СПУТНИКОВ ЗЕМЛИ (СОКРАЩЕННО ИСЗ).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626880" y="7938132"/>
            <a:ext cx="5198801" cy="15544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FFFFFF"/>
                </a:solidFill>
                <a:latin typeface="Open Sans Light Bold"/>
              </a:rPr>
              <a:t>На этом рисунке изображён земной шар, а на нём показана высокая гора, с вершины которой бросают камни, придавая им различные по модулю горизонтально направленные скорости.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B2B2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113296" y="2425387"/>
            <a:ext cx="5536230" cy="5795080"/>
            <a:chOff x="0" y="0"/>
            <a:chExt cx="7381640" cy="7726773"/>
          </a:xfrm>
        </p:grpSpPr>
        <p:sp>
          <p:nvSpPr>
            <p:cNvPr name="TextBox 3" id="3"/>
            <p:cNvSpPr txBox="true"/>
            <p:nvPr/>
          </p:nvSpPr>
          <p:spPr>
            <a:xfrm rot="0">
              <a:off x="0" y="4032978"/>
              <a:ext cx="7381640" cy="369379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150"/>
                </a:lnSpc>
              </a:pPr>
              <a:r>
                <a:rPr lang="en-US" sz="2100" spc="21">
                  <a:solidFill>
                    <a:srgbClr val="FFFFFF"/>
                  </a:solidFill>
                  <a:latin typeface="Open Sauce"/>
                </a:rPr>
                <a:t>для того чтобы некоторое тело стало искусственным спутником Земли, его нужно вывести за пределы земной атмосферы и придать ему определённую скорость, направленную по касательной к окружности, по которой он будет двигаться.</a:t>
              </a:r>
            </a:p>
          </p:txBody>
        </p:sp>
        <p:sp>
          <p:nvSpPr>
            <p:cNvPr name="TextBox 4" id="4"/>
            <p:cNvSpPr txBox="true"/>
            <p:nvPr/>
          </p:nvSpPr>
          <p:spPr>
            <a:xfrm rot="0">
              <a:off x="0" y="-9525"/>
              <a:ext cx="7381640" cy="341905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2271"/>
                </a:lnSpc>
              </a:pPr>
              <a:r>
                <a:rPr lang="en-US" sz="1747" spc="174">
                  <a:solidFill>
                    <a:srgbClr val="8F8C73"/>
                  </a:solidFill>
                  <a:latin typeface="Open Sauce SemiBold"/>
                </a:rPr>
                <a:t>НЬЮТОН ПРИХОДИТ К ВЫВОДУ, ЧТО ПРИ ОТСУТСТВИИ СОПРОТИВЛЕНИЯ ВОЗДУХА И ПРИ ДОСТАТОЧНО БОЛЬШОЙ СКОРОСТИ ТЕЛО ВООБЩЕ МОЖЕТ НЕ УПАСТЬ НА ЗЕМЛЮ, А БУДЕТ ОПИСЫВАТЬ КРУГОВЫЕ ТРАЕКТОРИИ, ОСТАВАЯСЬ НА ОДНОЙ И ТОЙ ЖЕ ВЫСОТЕ НАД ЗЕМЛЁЙ. ТАКОЕ ТЕЛО СТАНОВИТСЯ ИСКУССТВЕННЫМ СПУТНИКОМ ЗЕМЛИ.</a:t>
              </a: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5238099" y="9098274"/>
            <a:ext cx="3252573" cy="160026"/>
            <a:chOff x="0" y="0"/>
            <a:chExt cx="4336764" cy="213368"/>
          </a:xfrm>
        </p:grpSpPr>
        <p:pic>
          <p:nvPicPr>
            <p:cNvPr name="Picture 6" id="6"/>
            <p:cNvPicPr>
              <a:picLocks noChangeAspect="true"/>
            </p:cNvPicPr>
            <p:nvPr/>
          </p:nvPicPr>
          <p:blipFill>
            <a:blip r:embed="rId2"/>
            <a:srcRect l="0" t="0" r="0" b="0"/>
            <a:stretch>
              <a:fillRect/>
            </a:stretch>
          </p:blipFill>
          <p:spPr>
            <a:xfrm flipH="false" flipV="false" rot="5400000">
              <a:off x="4163548" y="40152"/>
              <a:ext cx="213368" cy="133064"/>
            </a:xfrm>
            <a:prstGeom prst="rect">
              <a:avLst/>
            </a:prstGeom>
          </p:spPr>
        </p:pic>
        <p:sp>
          <p:nvSpPr>
            <p:cNvPr name="AutoShape 7" id="7"/>
            <p:cNvSpPr/>
            <p:nvPr/>
          </p:nvSpPr>
          <p:spPr>
            <a:xfrm rot="0">
              <a:off x="695736" y="100334"/>
              <a:ext cx="2945291" cy="12700"/>
            </a:xfrm>
            <a:prstGeom prst="rect">
              <a:avLst/>
            </a:prstGeom>
            <a:solidFill>
              <a:srgbClr val="FFFFFF"/>
            </a:solidFill>
          </p:spPr>
        </p:sp>
        <p:pic>
          <p:nvPicPr>
            <p:cNvPr name="Picture 8" id="8"/>
            <p:cNvPicPr>
              <a:picLocks noChangeAspect="true"/>
            </p:cNvPicPr>
            <p:nvPr/>
          </p:nvPicPr>
          <p:blipFill>
            <a:blip r:embed="rId2"/>
            <a:srcRect l="0" t="0" r="0" b="0"/>
            <a:stretch>
              <a:fillRect/>
            </a:stretch>
          </p:blipFill>
          <p:spPr>
            <a:xfrm flipH="false" flipV="false" rot="-5400000">
              <a:off x="-40152" y="40152"/>
              <a:ext cx="213368" cy="133064"/>
            </a:xfrm>
            <a:prstGeom prst="rect">
              <a:avLst/>
            </a:prstGeom>
          </p:spPr>
        </p:pic>
      </p:grpSp>
      <p:sp>
        <p:nvSpPr>
          <p:cNvPr name="AutoShape 9" id="9"/>
          <p:cNvSpPr/>
          <p:nvPr/>
        </p:nvSpPr>
        <p:spPr>
          <a:xfrm rot="0">
            <a:off x="988366" y="1995049"/>
            <a:ext cx="9525" cy="8508026"/>
          </a:xfrm>
          <a:prstGeom prst="rect">
            <a:avLst/>
          </a:prstGeom>
          <a:solidFill>
            <a:srgbClr val="FFFFFF"/>
          </a:solidFill>
        </p:spPr>
      </p:sp>
      <p:pic>
        <p:nvPicPr>
          <p:cNvPr name="Picture 10" id="10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17210785" y="1090339"/>
            <a:ext cx="332787" cy="221455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0">
            <a:off x="744428" y="817593"/>
            <a:ext cx="497401" cy="723732"/>
          </a:xfrm>
          <a:prstGeom prst="rect">
            <a:avLst/>
          </a:prstGeom>
        </p:spPr>
      </p:pic>
      <p:pic>
        <p:nvPicPr>
          <p:cNvPr name="Picture 12" id="12"/>
          <p:cNvPicPr>
            <a:picLocks noChangeAspect="true"/>
          </p:cNvPicPr>
          <p:nvPr/>
        </p:nvPicPr>
        <p:blipFill>
          <a:blip r:embed="rId5"/>
          <a:srcRect l="0" t="0" r="0" b="0"/>
          <a:stretch>
            <a:fillRect/>
          </a:stretch>
        </p:blipFill>
        <p:spPr>
          <a:xfrm flipH="false" flipV="false" rot="0">
            <a:off x="2430434" y="1995049"/>
            <a:ext cx="5928148" cy="669604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B2B2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289515" y="9754091"/>
            <a:ext cx="3252573" cy="160026"/>
            <a:chOff x="0" y="0"/>
            <a:chExt cx="4336764" cy="213368"/>
          </a:xfrm>
        </p:grpSpPr>
        <p:pic>
          <p:nvPicPr>
            <p:cNvPr name="Picture 3" id="3"/>
            <p:cNvPicPr>
              <a:picLocks noChangeAspect="true"/>
            </p:cNvPicPr>
            <p:nvPr/>
          </p:nvPicPr>
          <p:blipFill>
            <a:blip r:embed="rId2"/>
            <a:srcRect l="0" t="0" r="0" b="0"/>
            <a:stretch>
              <a:fillRect/>
            </a:stretch>
          </p:blipFill>
          <p:spPr>
            <a:xfrm flipH="false" flipV="false" rot="5400000">
              <a:off x="4163548" y="40152"/>
              <a:ext cx="213368" cy="133064"/>
            </a:xfrm>
            <a:prstGeom prst="rect">
              <a:avLst/>
            </a:prstGeom>
          </p:spPr>
        </p:pic>
        <p:sp>
          <p:nvSpPr>
            <p:cNvPr name="AutoShape 4" id="4"/>
            <p:cNvSpPr/>
            <p:nvPr/>
          </p:nvSpPr>
          <p:spPr>
            <a:xfrm rot="0">
              <a:off x="695736" y="100334"/>
              <a:ext cx="2945291" cy="12700"/>
            </a:xfrm>
            <a:prstGeom prst="rect">
              <a:avLst/>
            </a:prstGeom>
            <a:solidFill>
              <a:srgbClr val="FFFFFF"/>
            </a:solidFill>
          </p:spPr>
        </p:sp>
        <p:pic>
          <p:nvPicPr>
            <p:cNvPr name="Picture 5" id="5"/>
            <p:cNvPicPr>
              <a:picLocks noChangeAspect="true"/>
            </p:cNvPicPr>
            <p:nvPr/>
          </p:nvPicPr>
          <p:blipFill>
            <a:blip r:embed="rId2"/>
            <a:srcRect l="0" t="0" r="0" b="0"/>
            <a:stretch>
              <a:fillRect/>
            </a:stretch>
          </p:blipFill>
          <p:spPr>
            <a:xfrm flipH="false" flipV="false" rot="-5400000">
              <a:off x="-40152" y="40152"/>
              <a:ext cx="213368" cy="133064"/>
            </a:xfrm>
            <a:prstGeom prst="rect">
              <a:avLst/>
            </a:prstGeom>
          </p:spPr>
        </p:pic>
      </p:grpSp>
      <p:sp>
        <p:nvSpPr>
          <p:cNvPr name="AutoShape 6" id="6"/>
          <p:cNvSpPr/>
          <p:nvPr/>
        </p:nvSpPr>
        <p:spPr>
          <a:xfrm rot="0">
            <a:off x="988366" y="1995049"/>
            <a:ext cx="9525" cy="8508026"/>
          </a:xfrm>
          <a:prstGeom prst="rect">
            <a:avLst/>
          </a:prstGeom>
          <a:solidFill>
            <a:srgbClr val="FFFFFF"/>
          </a:solidFill>
        </p:spPr>
      </p:sp>
      <p:pic>
        <p:nvPicPr>
          <p:cNvPr name="Picture 7" id="7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17210785" y="1090339"/>
            <a:ext cx="332787" cy="221455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0">
            <a:off x="744428" y="817593"/>
            <a:ext cx="497401" cy="723732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5"/>
          <a:srcRect l="0" t="0" r="0" b="0"/>
          <a:stretch>
            <a:fillRect/>
          </a:stretch>
        </p:blipFill>
        <p:spPr>
          <a:xfrm flipH="false" flipV="false" rot="0">
            <a:off x="8105554" y="1201066"/>
            <a:ext cx="3473321" cy="1988177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6"/>
          <a:srcRect l="6153" t="50000" r="5181" b="21590"/>
          <a:stretch>
            <a:fillRect/>
          </a:stretch>
        </p:blipFill>
        <p:spPr>
          <a:xfrm flipH="false" flipV="false" rot="0">
            <a:off x="8105554" y="3854393"/>
            <a:ext cx="7058519" cy="1696228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7"/>
          <a:srcRect l="0" t="0" r="0" b="0"/>
          <a:stretch>
            <a:fillRect/>
          </a:stretch>
        </p:blipFill>
        <p:spPr>
          <a:xfrm flipH="false" flipV="false" rot="0">
            <a:off x="8105554" y="5947495"/>
            <a:ext cx="5709894" cy="3806596"/>
          </a:xfrm>
          <a:prstGeom prst="rect">
            <a:avLst/>
          </a:prstGeom>
        </p:spPr>
      </p:pic>
      <p:grpSp>
        <p:nvGrpSpPr>
          <p:cNvPr name="Group 12" id="12"/>
          <p:cNvGrpSpPr/>
          <p:nvPr/>
        </p:nvGrpSpPr>
        <p:grpSpPr>
          <a:xfrm rot="0">
            <a:off x="1546391" y="3125680"/>
            <a:ext cx="4738822" cy="6443729"/>
            <a:chOff x="0" y="0"/>
            <a:chExt cx="6318430" cy="8591639"/>
          </a:xfrm>
        </p:grpSpPr>
        <p:sp>
          <p:nvSpPr>
            <p:cNvPr name="TextBox 13" id="13"/>
            <p:cNvSpPr txBox="true"/>
            <p:nvPr/>
          </p:nvSpPr>
          <p:spPr>
            <a:xfrm rot="0">
              <a:off x="0" y="-28575"/>
              <a:ext cx="6318430" cy="59076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just">
                <a:lnSpc>
                  <a:spcPts val="3640"/>
                </a:lnSpc>
              </a:pPr>
            </a:p>
          </p:txBody>
        </p:sp>
        <p:sp>
          <p:nvSpPr>
            <p:cNvPr name="TextBox 14" id="14"/>
            <p:cNvSpPr txBox="true"/>
            <p:nvPr/>
          </p:nvSpPr>
          <p:spPr>
            <a:xfrm rot="0">
              <a:off x="0" y="1697444"/>
              <a:ext cx="6318430" cy="689419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150"/>
                </a:lnSpc>
              </a:pPr>
              <a:r>
                <a:rPr lang="en-US" sz="2100" spc="21">
                  <a:solidFill>
                    <a:srgbClr val="FFFFFF"/>
                  </a:solidFill>
                  <a:latin typeface="Open Sauce"/>
                </a:rPr>
                <a:t>Движение спутника происходит под действием одной только силы тяжести. Эта сила сообщает ему ускорение свободного падения g, которое в данном случае выполняет роль центростремительного ускорения.Вы уже знаете, что центростремительное ускорение определяется по формуле:</a:t>
              </a:r>
            </a:p>
            <a:p>
              <a:pPr>
                <a:lnSpc>
                  <a:spcPts val="3150"/>
                </a:lnSpc>
              </a:pPr>
            </a:p>
            <a:p>
              <a:pPr>
                <a:lnSpc>
                  <a:spcPts val="3150"/>
                </a:lnSpc>
              </a:pPr>
              <a:r>
                <a:rPr lang="en-US" sz="2100" spc="21">
                  <a:solidFill>
                    <a:srgbClr val="FFFFFF"/>
                  </a:solidFill>
                  <a:latin typeface="Open Sauce"/>
                </a:rPr>
                <a:t>     а = V2   \   r</a:t>
              </a:r>
            </a:p>
            <a:p>
              <a:pPr>
                <a:lnSpc>
                  <a:spcPts val="3150"/>
                </a:lnSpc>
              </a:pPr>
            </a:p>
          </p:txBody>
        </p:sp>
      </p:grpSp>
      <p:pic>
        <p:nvPicPr>
          <p:cNvPr name="Picture 15" id="15"/>
          <p:cNvPicPr>
            <a:picLocks noChangeAspect="true"/>
          </p:cNvPicPr>
          <p:nvPr/>
        </p:nvPicPr>
        <p:blipFill>
          <a:blip r:embed="rId8"/>
          <a:srcRect l="0" t="0" r="0" b="0"/>
          <a:stretch>
            <a:fillRect/>
          </a:stretch>
        </p:blipFill>
        <p:spPr>
          <a:xfrm flipH="false" flipV="false" rot="0">
            <a:off x="14912408" y="5947495"/>
            <a:ext cx="2464771" cy="3806596"/>
          </a:xfrm>
          <a:prstGeom prst="rect">
            <a:avLst/>
          </a:prstGeom>
        </p:spPr>
      </p:pic>
      <p:sp>
        <p:nvSpPr>
          <p:cNvPr name="TextBox 16" id="16"/>
          <p:cNvSpPr txBox="true"/>
          <p:nvPr/>
        </p:nvSpPr>
        <p:spPr>
          <a:xfrm rot="0">
            <a:off x="1546391" y="1777504"/>
            <a:ext cx="5225652" cy="23561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3108"/>
              </a:lnSpc>
              <a:spcBef>
                <a:spcPct val="0"/>
              </a:spcBef>
            </a:pPr>
            <a:r>
              <a:rPr lang="en-US" sz="2800" spc="-28">
                <a:solidFill>
                  <a:srgbClr val="FFFFFF"/>
                </a:solidFill>
                <a:latin typeface="Open Sauce SemiBold"/>
              </a:rPr>
              <a:t>Выведем формулу для расчёта скорости, которую надо сообщить телу, чтобы оно стало искусственным спутником Земли, двигаясь вокруг неё по окружности.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1989660" y="1400857"/>
            <a:ext cx="5269640" cy="17248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88"/>
              </a:lnSpc>
            </a:pPr>
            <a:r>
              <a:rPr lang="en-US" sz="2491">
                <a:solidFill>
                  <a:srgbClr val="D9D9D9"/>
                </a:solidFill>
                <a:latin typeface="Open Sans Light"/>
              </a:rPr>
              <a:t> Рассчитаем эту скорость, принимая радиус Земли равным 6400 км , </a:t>
            </a:r>
          </a:p>
          <a:p>
            <a:pPr algn="ctr">
              <a:lnSpc>
                <a:spcPts val="3488"/>
              </a:lnSpc>
            </a:pPr>
            <a:r>
              <a:rPr lang="en-US" sz="2491">
                <a:solidFill>
                  <a:srgbClr val="D9D9D9"/>
                </a:solidFill>
                <a:latin typeface="Open Sans Light"/>
              </a:rPr>
              <a:t>  g= 9,8 м/с2.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873846" y="1009650"/>
            <a:ext cx="5606838" cy="2914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340"/>
              </a:lnSpc>
            </a:pPr>
            <a:r>
              <a:rPr lang="en-US" sz="1800" spc="270">
                <a:solidFill>
                  <a:srgbClr val="FFFFFF"/>
                </a:solidFill>
                <a:latin typeface="Open Sauce Light"/>
              </a:rPr>
              <a:t>ДВИЖЕНИЕ ИСЗ ПО КРУГОВОЙ ОРБИТЕ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B2B2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148335" y="1869531"/>
            <a:ext cx="5963878" cy="3131258"/>
            <a:chOff x="0" y="0"/>
            <a:chExt cx="52406078" cy="27515144"/>
          </a:xfrm>
        </p:grpSpPr>
        <p:sp>
          <p:nvSpPr>
            <p:cNvPr name="Freeform 3" id="3"/>
            <p:cNvSpPr/>
            <p:nvPr/>
          </p:nvSpPr>
          <p:spPr>
            <a:xfrm>
              <a:off x="0" y="0"/>
              <a:ext cx="52406079" cy="27515142"/>
            </a:xfrm>
            <a:custGeom>
              <a:avLst/>
              <a:gdLst/>
              <a:ahLst/>
              <a:cxnLst/>
              <a:rect r="r" b="b" t="t" l="l"/>
              <a:pathLst>
                <a:path h="27515142" w="52406079">
                  <a:moveTo>
                    <a:pt x="0" y="0"/>
                  </a:moveTo>
                  <a:lnTo>
                    <a:pt x="0" y="27515142"/>
                  </a:lnTo>
                  <a:lnTo>
                    <a:pt x="52406079" y="27515142"/>
                  </a:lnTo>
                  <a:lnTo>
                    <a:pt x="52406079" y="0"/>
                  </a:lnTo>
                  <a:lnTo>
                    <a:pt x="0" y="0"/>
                  </a:lnTo>
                  <a:close/>
                  <a:moveTo>
                    <a:pt x="52345121" y="27454185"/>
                  </a:moveTo>
                  <a:lnTo>
                    <a:pt x="59690" y="27454185"/>
                  </a:lnTo>
                  <a:lnTo>
                    <a:pt x="59690" y="59690"/>
                  </a:lnTo>
                  <a:lnTo>
                    <a:pt x="52345121" y="59690"/>
                  </a:lnTo>
                  <a:lnTo>
                    <a:pt x="52345121" y="27454185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10148335" y="6127042"/>
            <a:ext cx="5963878" cy="3131258"/>
            <a:chOff x="0" y="0"/>
            <a:chExt cx="52406078" cy="27515144"/>
          </a:xfrm>
        </p:grpSpPr>
        <p:sp>
          <p:nvSpPr>
            <p:cNvPr name="Freeform 5" id="5"/>
            <p:cNvSpPr/>
            <p:nvPr/>
          </p:nvSpPr>
          <p:spPr>
            <a:xfrm>
              <a:off x="0" y="0"/>
              <a:ext cx="52406079" cy="27515142"/>
            </a:xfrm>
            <a:custGeom>
              <a:avLst/>
              <a:gdLst/>
              <a:ahLst/>
              <a:cxnLst/>
              <a:rect r="r" b="b" t="t" l="l"/>
              <a:pathLst>
                <a:path h="27515142" w="52406079">
                  <a:moveTo>
                    <a:pt x="0" y="0"/>
                  </a:moveTo>
                  <a:lnTo>
                    <a:pt x="0" y="27515142"/>
                  </a:lnTo>
                  <a:lnTo>
                    <a:pt x="52406079" y="27515142"/>
                  </a:lnTo>
                  <a:lnTo>
                    <a:pt x="52406079" y="0"/>
                  </a:lnTo>
                  <a:lnTo>
                    <a:pt x="0" y="0"/>
                  </a:lnTo>
                  <a:close/>
                  <a:moveTo>
                    <a:pt x="52345121" y="27454185"/>
                  </a:moveTo>
                  <a:lnTo>
                    <a:pt x="59690" y="27454185"/>
                  </a:lnTo>
                  <a:lnTo>
                    <a:pt x="59690" y="59690"/>
                  </a:lnTo>
                  <a:lnTo>
                    <a:pt x="52345121" y="59690"/>
                  </a:lnTo>
                  <a:lnTo>
                    <a:pt x="52345121" y="27454185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2587136" y="9098274"/>
            <a:ext cx="3252573" cy="160026"/>
            <a:chOff x="0" y="0"/>
            <a:chExt cx="4336764" cy="213368"/>
          </a:xfrm>
        </p:grpSpPr>
        <p:pic>
          <p:nvPicPr>
            <p:cNvPr name="Picture 7" id="7"/>
            <p:cNvPicPr>
              <a:picLocks noChangeAspect="true"/>
            </p:cNvPicPr>
            <p:nvPr/>
          </p:nvPicPr>
          <p:blipFill>
            <a:blip r:embed="rId2"/>
            <a:srcRect l="0" t="0" r="0" b="0"/>
            <a:stretch>
              <a:fillRect/>
            </a:stretch>
          </p:blipFill>
          <p:spPr>
            <a:xfrm flipH="false" flipV="false" rot="5400000">
              <a:off x="4163548" y="40152"/>
              <a:ext cx="213368" cy="133064"/>
            </a:xfrm>
            <a:prstGeom prst="rect">
              <a:avLst/>
            </a:prstGeom>
          </p:spPr>
        </p:pic>
        <p:sp>
          <p:nvSpPr>
            <p:cNvPr name="AutoShape 8" id="8"/>
            <p:cNvSpPr/>
            <p:nvPr/>
          </p:nvSpPr>
          <p:spPr>
            <a:xfrm rot="0">
              <a:off x="695736" y="100334"/>
              <a:ext cx="2945291" cy="12700"/>
            </a:xfrm>
            <a:prstGeom prst="rect">
              <a:avLst/>
            </a:prstGeom>
            <a:solidFill>
              <a:srgbClr val="FFFFFF"/>
            </a:solidFill>
          </p:spPr>
        </p:sp>
        <p:pic>
          <p:nvPicPr>
            <p:cNvPr name="Picture 9" id="9"/>
            <p:cNvPicPr>
              <a:picLocks noChangeAspect="true"/>
            </p:cNvPicPr>
            <p:nvPr/>
          </p:nvPicPr>
          <p:blipFill>
            <a:blip r:embed="rId2"/>
            <a:srcRect l="0" t="0" r="0" b="0"/>
            <a:stretch>
              <a:fillRect/>
            </a:stretch>
          </p:blipFill>
          <p:spPr>
            <a:xfrm flipH="false" flipV="false" rot="-5400000">
              <a:off x="-40152" y="40152"/>
              <a:ext cx="213368" cy="133064"/>
            </a:xfrm>
            <a:prstGeom prst="rect">
              <a:avLst/>
            </a:prstGeom>
          </p:spPr>
        </p:pic>
      </p:grpSp>
      <p:sp>
        <p:nvSpPr>
          <p:cNvPr name="AutoShape 10" id="10"/>
          <p:cNvSpPr/>
          <p:nvPr/>
        </p:nvSpPr>
        <p:spPr>
          <a:xfrm rot="0">
            <a:off x="988366" y="1995049"/>
            <a:ext cx="9525" cy="8508026"/>
          </a:xfrm>
          <a:prstGeom prst="rect">
            <a:avLst/>
          </a:prstGeom>
          <a:solidFill>
            <a:srgbClr val="FFFFFF"/>
          </a:solidFill>
        </p:spPr>
      </p:sp>
      <p:pic>
        <p:nvPicPr>
          <p:cNvPr name="Picture 11" id="11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17210785" y="1090339"/>
            <a:ext cx="332787" cy="221455"/>
          </a:xfrm>
          <a:prstGeom prst="rect">
            <a:avLst/>
          </a:prstGeom>
        </p:spPr>
      </p:pic>
      <p:pic>
        <p:nvPicPr>
          <p:cNvPr name="Picture 12" id="12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0">
            <a:off x="744428" y="817593"/>
            <a:ext cx="497401" cy="723732"/>
          </a:xfrm>
          <a:prstGeom prst="rect">
            <a:avLst/>
          </a:prstGeom>
        </p:spPr>
      </p:pic>
      <p:pic>
        <p:nvPicPr>
          <p:cNvPr name="Picture 13" id="13"/>
          <p:cNvPicPr>
            <a:picLocks noChangeAspect="true"/>
          </p:cNvPicPr>
          <p:nvPr/>
        </p:nvPicPr>
        <p:blipFill>
          <a:blip r:embed="rId5"/>
          <a:srcRect l="2673" t="15529" r="2673" b="22888"/>
          <a:stretch>
            <a:fillRect/>
          </a:stretch>
        </p:blipFill>
        <p:spPr>
          <a:xfrm flipH="false" flipV="false" rot="0">
            <a:off x="3073467" y="4396673"/>
            <a:ext cx="3311007" cy="1615645"/>
          </a:xfrm>
          <a:prstGeom prst="rect">
            <a:avLst/>
          </a:prstGeom>
        </p:spPr>
      </p:pic>
      <p:pic>
        <p:nvPicPr>
          <p:cNvPr name="Picture 14" id="14"/>
          <p:cNvPicPr>
            <a:picLocks noChangeAspect="true"/>
          </p:cNvPicPr>
          <p:nvPr/>
        </p:nvPicPr>
        <p:blipFill>
          <a:blip r:embed="rId6"/>
          <a:srcRect l="0" t="13921" r="0" b="2521"/>
          <a:stretch>
            <a:fillRect/>
          </a:stretch>
        </p:blipFill>
        <p:spPr>
          <a:xfrm flipH="false" flipV="false" rot="0">
            <a:off x="3073467" y="1311793"/>
            <a:ext cx="3311007" cy="2074947"/>
          </a:xfrm>
          <a:prstGeom prst="rect">
            <a:avLst/>
          </a:prstGeom>
        </p:spPr>
      </p:pic>
      <p:pic>
        <p:nvPicPr>
          <p:cNvPr name="Picture 15" id="15"/>
          <p:cNvPicPr>
            <a:picLocks noChangeAspect="true"/>
          </p:cNvPicPr>
          <p:nvPr/>
        </p:nvPicPr>
        <p:blipFill>
          <a:blip r:embed="rId7"/>
          <a:srcRect l="0" t="0" r="0" b="0"/>
          <a:stretch>
            <a:fillRect/>
          </a:stretch>
        </p:blipFill>
        <p:spPr>
          <a:xfrm flipH="false" flipV="false" rot="0">
            <a:off x="9382388" y="1028700"/>
            <a:ext cx="6058868" cy="3620173"/>
          </a:xfrm>
          <a:prstGeom prst="rect">
            <a:avLst/>
          </a:prstGeom>
        </p:spPr>
      </p:pic>
      <p:pic>
        <p:nvPicPr>
          <p:cNvPr name="Picture 16" id="16"/>
          <p:cNvPicPr>
            <a:picLocks noChangeAspect="true"/>
          </p:cNvPicPr>
          <p:nvPr/>
        </p:nvPicPr>
        <p:blipFill>
          <a:blip r:embed="rId8"/>
          <a:srcRect l="6955" t="29031" r="10622" b="7441"/>
          <a:stretch>
            <a:fillRect/>
          </a:stretch>
        </p:blipFill>
        <p:spPr>
          <a:xfrm flipH="false" flipV="false" rot="0">
            <a:off x="9272255" y="5690335"/>
            <a:ext cx="6169000" cy="3153928"/>
          </a:xfrm>
          <a:prstGeom prst="rect">
            <a:avLst/>
          </a:prstGeom>
        </p:spPr>
      </p:pic>
      <p:sp>
        <p:nvSpPr>
          <p:cNvPr name="TextBox 17" id="17"/>
          <p:cNvSpPr txBox="true"/>
          <p:nvPr/>
        </p:nvSpPr>
        <p:spPr>
          <a:xfrm rot="0">
            <a:off x="3073467" y="6546100"/>
            <a:ext cx="5757266" cy="18421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940"/>
              </a:lnSpc>
            </a:pPr>
            <a:r>
              <a:rPr lang="en-US" sz="2100">
                <a:solidFill>
                  <a:srgbClr val="FFFFFF"/>
                </a:solidFill>
                <a:latin typeface="Open Sans Light"/>
              </a:rPr>
              <a:t>Третья космическая скорость — минимально необходимая скорость тела без двигателя, позволяющая преодолеть притяжение Солнца и в результате уйти за пределы Солнечной системы.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3335220" y="476885"/>
            <a:ext cx="3701504" cy="771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>
                <a:solidFill>
                  <a:srgbClr val="FFFFFF"/>
                </a:solidFill>
                <a:latin typeface="Open Sans Light"/>
              </a:rPr>
              <a:t>вторая космическая скорость</a:t>
            </a:r>
          </a:p>
          <a:p>
            <a:pPr algn="ctr">
              <a:lnSpc>
                <a:spcPts val="3359"/>
              </a:lnSpc>
            </a:p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DAEJSPdNlgY</dc:identifier>
  <dcterms:modified xsi:type="dcterms:W3CDTF">2011-08-01T06:04:30Z</dcterms:modified>
  <cp:revision>1</cp:revision>
  <dc:title>методист.сайт</dc:title>
</cp:coreProperties>
</file>