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M Sans" panose="020B0604020202020204" charset="0"/>
      <p:regular r:id="rId9"/>
    </p:embeddedFont>
    <p:embeddedFont>
      <p:font typeface="Open Sans Light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Arimo Bold" panose="020B0704020202020204" pitchFamily="34" charset="0"/>
      <p:bold r:id="rId19"/>
    </p:embeddedFont>
    <p:embeddedFont>
      <p:font typeface="DM Sans Bold" panose="020B0604020202020204" charset="0"/>
      <p:regular r:id="rId20"/>
    </p:embeddedFont>
    <p:embeddedFont>
      <p:font typeface="Open Sans Light" panose="020B0604020202020204" charset="0"/>
      <p:regular r:id="rId21"/>
    </p:embeddedFont>
    <p:embeddedFont>
      <p:font typeface="Open Sans Light Bold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3933043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DM Sans Bold"/>
              </a:rPr>
              <a:t>МЕТОДИСТ.САЙТ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575881" y="3224692"/>
            <a:ext cx="11136238" cy="1918808"/>
            <a:chOff x="0" y="0"/>
            <a:chExt cx="17068167" cy="29408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68167" cy="3039957"/>
            </a:xfrm>
            <a:custGeom>
              <a:avLst/>
              <a:gdLst/>
              <a:ahLst/>
              <a:cxnLst/>
              <a:rect l="l" t="t" r="r" b="b"/>
              <a:pathLst>
                <a:path w="17068167" h="3039957">
                  <a:moveTo>
                    <a:pt x="16445867" y="2469727"/>
                  </a:moveTo>
                  <a:cubicBezTo>
                    <a:pt x="16445867" y="2463377"/>
                    <a:pt x="16447137" y="2458297"/>
                    <a:pt x="16447137" y="2450677"/>
                  </a:cubicBezTo>
                  <a:lnTo>
                    <a:pt x="16447137" y="490220"/>
                  </a:lnTo>
                  <a:cubicBezTo>
                    <a:pt x="16447137" y="220980"/>
                    <a:pt x="16237587" y="0"/>
                    <a:pt x="15981048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2450677"/>
                  </a:lnTo>
                  <a:cubicBezTo>
                    <a:pt x="0" y="2719917"/>
                    <a:pt x="209550" y="2940897"/>
                    <a:pt x="466090" y="2940897"/>
                  </a:cubicBezTo>
                  <a:lnTo>
                    <a:pt x="15979777" y="2940897"/>
                  </a:lnTo>
                  <a:cubicBezTo>
                    <a:pt x="16092807" y="2940897"/>
                    <a:pt x="16196948" y="2897717"/>
                    <a:pt x="16276957" y="2827867"/>
                  </a:cubicBezTo>
                  <a:cubicBezTo>
                    <a:pt x="16407767" y="2898987"/>
                    <a:pt x="16720187" y="3039957"/>
                    <a:pt x="17066898" y="2832947"/>
                  </a:cubicBezTo>
                  <a:cubicBezTo>
                    <a:pt x="17068167" y="2832947"/>
                    <a:pt x="16755748" y="2834217"/>
                    <a:pt x="16445867" y="2469727"/>
                  </a:cubicBezTo>
                  <a:lnTo>
                    <a:pt x="16445867" y="2469727"/>
                  </a:lnTo>
                  <a:close/>
                </a:path>
              </a:pathLst>
            </a:custGeom>
            <a:solidFill>
              <a:srgbClr val="DC3C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37900" y="3085546"/>
            <a:ext cx="10089129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 spc="-80">
                <a:solidFill>
                  <a:srgbClr val="FFFFFF"/>
                </a:solidFill>
                <a:latin typeface="DM Sans Bold"/>
              </a:rPr>
              <a:t>Электромагнитное поле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607494" y="5246534"/>
            <a:ext cx="10724299" cy="2034355"/>
            <a:chOff x="0" y="0"/>
            <a:chExt cx="14299066" cy="271247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4299066" cy="2712474"/>
              <a:chOff x="0" y="0"/>
              <a:chExt cx="15455251" cy="293179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455252" cy="2931797"/>
              </a:xfrm>
              <a:custGeom>
                <a:avLst/>
                <a:gdLst/>
                <a:ahLst/>
                <a:cxnLst/>
                <a:rect l="l" t="t" r="r" b="b"/>
                <a:pathLst>
                  <a:path w="15455252" h="2931797">
                    <a:moveTo>
                      <a:pt x="1515045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626997"/>
                    </a:lnTo>
                    <a:cubicBezTo>
                      <a:pt x="0" y="2795907"/>
                      <a:pt x="135890" y="2931797"/>
                      <a:pt x="304800" y="2931797"/>
                    </a:cubicBezTo>
                    <a:lnTo>
                      <a:pt x="15150452" y="2931797"/>
                    </a:lnTo>
                    <a:cubicBezTo>
                      <a:pt x="15319361" y="2931797"/>
                      <a:pt x="15455252" y="2795907"/>
                      <a:pt x="15455252" y="2626997"/>
                    </a:cubicBezTo>
                    <a:lnTo>
                      <a:pt x="15455252" y="304800"/>
                    </a:lnTo>
                    <a:cubicBezTo>
                      <a:pt x="15455252" y="135890"/>
                      <a:pt x="15319361" y="0"/>
                      <a:pt x="15150452" y="0"/>
                    </a:cubicBezTo>
                    <a:close/>
                  </a:path>
                </a:pathLst>
              </a:custGeom>
              <a:solidFill>
                <a:srgbClr val="EDF0F2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974913" y="777117"/>
              <a:ext cx="12500147" cy="106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spc="-48">
                  <a:solidFill>
                    <a:srgbClr val="000000"/>
                  </a:solidFill>
                  <a:latin typeface="DM Sans Bold"/>
                </a:rPr>
                <a:t>физика. 11 класс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50478" y="6506904"/>
            <a:ext cx="2722315" cy="2588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950" y="1085850"/>
            <a:ext cx="13680335" cy="8705846"/>
            <a:chOff x="0" y="0"/>
            <a:chExt cx="7914642" cy="50366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14642" cy="5036694"/>
            </a:xfrm>
            <a:custGeom>
              <a:avLst/>
              <a:gdLst/>
              <a:ahLst/>
              <a:cxnLst/>
              <a:rect l="l" t="t" r="r" b="b"/>
              <a:pathLst>
                <a:path w="7914642" h="5036694">
                  <a:moveTo>
                    <a:pt x="7790183" y="5036694"/>
                  </a:moveTo>
                  <a:lnTo>
                    <a:pt x="124460" y="5036694"/>
                  </a:lnTo>
                  <a:cubicBezTo>
                    <a:pt x="55880" y="5036694"/>
                    <a:pt x="0" y="4980813"/>
                    <a:pt x="0" y="49122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0183" y="0"/>
                  </a:lnTo>
                  <a:cubicBezTo>
                    <a:pt x="7858762" y="0"/>
                    <a:pt x="7914642" y="55880"/>
                    <a:pt x="7914642" y="124460"/>
                  </a:cubicBezTo>
                  <a:lnTo>
                    <a:pt x="7914642" y="4912234"/>
                  </a:lnTo>
                  <a:cubicBezTo>
                    <a:pt x="7914642" y="4980814"/>
                    <a:pt x="7858762" y="5036694"/>
                    <a:pt x="7790183" y="5036694"/>
                  </a:cubicBezTo>
                  <a:close/>
                </a:path>
              </a:pathLst>
            </a:custGeom>
            <a:solidFill>
              <a:srgbClr val="100F0D">
                <a:alpha val="470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15432" y="1763759"/>
            <a:ext cx="4512428" cy="1806007"/>
            <a:chOff x="0" y="0"/>
            <a:chExt cx="6016570" cy="240800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016570" cy="2408009"/>
              <a:chOff x="0" y="0"/>
              <a:chExt cx="25034661" cy="100196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5034661" cy="10118670"/>
              </a:xfrm>
              <a:custGeom>
                <a:avLst/>
                <a:gdLst/>
                <a:ahLst/>
                <a:cxnLst/>
                <a:rect l="l" t="t" r="r" b="b"/>
                <a:pathLst>
                  <a:path w="25034661" h="10118670">
                    <a:moveTo>
                      <a:pt x="24412361" y="9548440"/>
                    </a:moveTo>
                    <a:cubicBezTo>
                      <a:pt x="24412361" y="9542090"/>
                      <a:pt x="24413631" y="9537010"/>
                      <a:pt x="24413631" y="9529390"/>
                    </a:cubicBezTo>
                    <a:lnTo>
                      <a:pt x="24413631" y="490220"/>
                    </a:lnTo>
                    <a:cubicBezTo>
                      <a:pt x="24413631" y="220980"/>
                      <a:pt x="24204081" y="0"/>
                      <a:pt x="23947541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9529390"/>
                    </a:lnTo>
                    <a:cubicBezTo>
                      <a:pt x="0" y="9798630"/>
                      <a:pt x="209550" y="10019610"/>
                      <a:pt x="466090" y="10019610"/>
                    </a:cubicBezTo>
                    <a:lnTo>
                      <a:pt x="23946270" y="10019610"/>
                    </a:lnTo>
                    <a:cubicBezTo>
                      <a:pt x="24059300" y="10019610"/>
                      <a:pt x="24163441" y="9976430"/>
                      <a:pt x="24243450" y="9906580"/>
                    </a:cubicBezTo>
                    <a:cubicBezTo>
                      <a:pt x="24374261" y="9977700"/>
                      <a:pt x="24686681" y="10118670"/>
                      <a:pt x="25033391" y="9911660"/>
                    </a:cubicBezTo>
                    <a:cubicBezTo>
                      <a:pt x="25034661" y="9911660"/>
                      <a:pt x="24722241" y="9912930"/>
                      <a:pt x="24412361" y="9548440"/>
                    </a:cubicBezTo>
                    <a:lnTo>
                      <a:pt x="24412361" y="9548440"/>
                    </a:lnTo>
                    <a:close/>
                  </a:path>
                </a:pathLst>
              </a:custGeom>
              <a:solidFill>
                <a:srgbClr val="DC3C4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16569" y="237191"/>
              <a:ext cx="5583433" cy="1971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91"/>
                </a:lnSpc>
              </a:pPr>
              <a:r>
                <a:rPr lang="en-US" sz="2677">
                  <a:solidFill>
                    <a:srgbClr val="FFFFFF"/>
                  </a:solidFill>
                  <a:latin typeface="DM Sans Bold"/>
                </a:rPr>
                <a:t>Переменное магнитное поле порождает вихревое электрическое поле.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12770" y="1085850"/>
            <a:ext cx="461010" cy="461010"/>
            <a:chOff x="0" y="0"/>
            <a:chExt cx="614680" cy="61468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14680" cy="614680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C3C4D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7390" y="38516"/>
              <a:ext cx="399901" cy="490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5"/>
                </a:lnSpc>
                <a:spcBef>
                  <a:spcPct val="0"/>
                </a:spcBef>
              </a:pPr>
              <a:r>
                <a:rPr lang="en-US" sz="2204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12770" y="5596340"/>
            <a:ext cx="461010" cy="463278"/>
            <a:chOff x="0" y="0"/>
            <a:chExt cx="614680" cy="61770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14680" cy="61770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C3C4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07390" y="38516"/>
              <a:ext cx="399901" cy="493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5"/>
                </a:lnSpc>
                <a:spcBef>
                  <a:spcPct val="0"/>
                </a:spcBef>
              </a:pPr>
              <a:r>
                <a:rPr lang="en-US" sz="2204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5432" y="3996999"/>
            <a:ext cx="11501266" cy="366196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4950" y="707716"/>
            <a:ext cx="8142275" cy="83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00F0D"/>
                </a:solidFill>
                <a:latin typeface="DM Sans Bold"/>
              </a:rPr>
              <a:t>Максвелл объяснил явление электромагнитной индукции. Тем что: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77103" y="1057275"/>
            <a:ext cx="2391380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Если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в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переменном</a:t>
            </a:r>
            <a:endParaRPr lang="en-US" sz="1200" dirty="0">
              <a:solidFill>
                <a:srgbClr val="100F0D"/>
              </a:solidFill>
              <a:latin typeface="DM Sans Bold"/>
            </a:endParaRPr>
          </a:p>
          <a:p>
            <a:pPr>
              <a:lnSpc>
                <a:spcPts val="1959"/>
              </a:lnSpc>
            </a:pP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магнитном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поле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находится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замкнутый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проводник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,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то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вихревое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электрическое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поле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приводит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в</a:t>
            </a:r>
          </a:p>
          <a:p>
            <a:pPr>
              <a:lnSpc>
                <a:spcPts val="1959"/>
              </a:lnSpc>
            </a:pP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движение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заряженные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частицы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этого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проводника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—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так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возникает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индукционный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ток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,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наблюдаемый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в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эксперименте</a:t>
            </a:r>
            <a:r>
              <a:rPr lang="en-US" sz="1175" dirty="0">
                <a:solidFill>
                  <a:srgbClr val="100F0D"/>
                </a:solidFill>
                <a:latin typeface="Arimo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631796" y="4704695"/>
            <a:ext cx="2391380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Линии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вихревого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электрического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охватывают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линии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магнитного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.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Если</a:t>
            </a:r>
            <a:r>
              <a:rPr lang="en-US" sz="12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DM Sans Bold"/>
              </a:rPr>
              <a:t>смотреть</a:t>
            </a:r>
            <a:endParaRPr lang="en-US" sz="1200" dirty="0">
              <a:solidFill>
                <a:srgbClr val="100F0D"/>
              </a:solidFill>
              <a:latin typeface="DM Sans Bold"/>
            </a:endParaRPr>
          </a:p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100F0D"/>
                </a:solidFill>
                <a:latin typeface="Arimo Bold"/>
              </a:rPr>
              <a:t>с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конца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вектора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smtClean="0">
                <a:solidFill>
                  <a:srgbClr val="100F0D"/>
                </a:solidFill>
                <a:latin typeface="Arimo Bold"/>
              </a:rPr>
              <a:t>B 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,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то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линии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вихревого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электрического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идут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часовой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стрелке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возрастании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магнитного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и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против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часовой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стрелки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убывании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магнитного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.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Такое</a:t>
            </a:r>
            <a:endParaRPr lang="en-US" sz="1200" dirty="0">
              <a:solidFill>
                <a:srgbClr val="100F0D"/>
              </a:solidFill>
              <a:latin typeface="Arimo Bold"/>
            </a:endParaRPr>
          </a:p>
          <a:p>
            <a:pPr>
              <a:lnSpc>
                <a:spcPts val="1959"/>
              </a:lnSpc>
            </a:pP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направление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вихревого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электрического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,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напомним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,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задаёт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направление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индукционного</a:t>
            </a:r>
            <a:endParaRPr lang="en-US" sz="1200" dirty="0">
              <a:solidFill>
                <a:srgbClr val="100F0D"/>
              </a:solidFill>
              <a:latin typeface="Arimo Bold"/>
            </a:endParaRPr>
          </a:p>
          <a:p>
            <a:pPr>
              <a:lnSpc>
                <a:spcPts val="1959"/>
              </a:lnSpc>
            </a:pP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тока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в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соответствии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с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правилом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1200" dirty="0" err="1">
                <a:solidFill>
                  <a:srgbClr val="100F0D"/>
                </a:solidFill>
                <a:latin typeface="Arimo Bold"/>
              </a:rPr>
              <a:t>Ленца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90632" y="1403985"/>
            <a:ext cx="5615227" cy="251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7"/>
              </a:lnSpc>
            </a:pPr>
            <a:r>
              <a:rPr lang="en-US" sz="1791">
                <a:solidFill>
                  <a:srgbClr val="000000"/>
                </a:solidFill>
                <a:latin typeface="Open Sans Light Bold"/>
              </a:rPr>
              <a:t> Таким способом Максвелл объяснил, почему в экспериментах Фарадея появлялся индукционный ток. Но затем Максвелл пошёл ещё дальше и уже без какой-либо опоры на экспериментальные данные высказал симметричную гипотезу: </a:t>
            </a:r>
            <a:r>
              <a:rPr lang="en-US" sz="1791">
                <a:solidFill>
                  <a:srgbClr val="DC3C4D"/>
                </a:solidFill>
                <a:latin typeface="Open Sans Light Bold Italics"/>
              </a:rPr>
              <a:t>переменное электрическое поле</a:t>
            </a:r>
          </a:p>
          <a:p>
            <a:pPr>
              <a:lnSpc>
                <a:spcPts val="2507"/>
              </a:lnSpc>
            </a:pPr>
            <a:r>
              <a:rPr lang="en-US" sz="1791">
                <a:solidFill>
                  <a:srgbClr val="DC3C4D"/>
                </a:solidFill>
                <a:latin typeface="Open Sans Light Bold Italics"/>
              </a:rPr>
              <a:t>порождает магнитное поле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6588" y="7922891"/>
            <a:ext cx="11257060" cy="186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B5960"/>
                </a:solidFill>
                <a:latin typeface="Open Sans Light Bold"/>
              </a:rPr>
              <a:t>Симметричная гипотеза Максвелла (возрастание поля)Так, при возрастании электрического поля линии порождаемого магнитного поля направлены против часовой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B5960"/>
                </a:solidFill>
                <a:latin typeface="Open Sans Light Bold"/>
              </a:rPr>
              <a:t>стрелки, если смотреть с конца вектора E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B5960"/>
                </a:solidFill>
                <a:latin typeface="Open Sans Light Bold"/>
              </a:rPr>
              <a:t>Наоборот, при убывании электрического поля линии порождаемого магнитного поля идут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B5960"/>
                </a:solidFill>
                <a:latin typeface="Open Sans Light Bold"/>
              </a:rPr>
              <a:t>по часовой стрелке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5B596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505" y="657410"/>
            <a:ext cx="7134250" cy="3922156"/>
            <a:chOff x="0" y="0"/>
            <a:chExt cx="9512334" cy="522954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512334" cy="1473273"/>
              <a:chOff x="0" y="0"/>
              <a:chExt cx="21226740" cy="32876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26740" cy="3386664"/>
              </a:xfrm>
              <a:custGeom>
                <a:avLst/>
                <a:gdLst/>
                <a:ahLst/>
                <a:cxnLst/>
                <a:rect l="l" t="t" r="r" b="b"/>
                <a:pathLst>
                  <a:path w="21226740" h="3386664">
                    <a:moveTo>
                      <a:pt x="20604440" y="2816434"/>
                    </a:moveTo>
                    <a:cubicBezTo>
                      <a:pt x="20604440" y="2810084"/>
                      <a:pt x="20605710" y="2805004"/>
                      <a:pt x="20605710" y="2797384"/>
                    </a:cubicBezTo>
                    <a:lnTo>
                      <a:pt x="20605710" y="490220"/>
                    </a:lnTo>
                    <a:cubicBezTo>
                      <a:pt x="20605710" y="220980"/>
                      <a:pt x="20396160" y="0"/>
                      <a:pt x="20139620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2797384"/>
                    </a:lnTo>
                    <a:cubicBezTo>
                      <a:pt x="0" y="3066624"/>
                      <a:pt x="209550" y="3287604"/>
                      <a:pt x="466090" y="3287604"/>
                    </a:cubicBezTo>
                    <a:lnTo>
                      <a:pt x="20138351" y="3287604"/>
                    </a:lnTo>
                    <a:cubicBezTo>
                      <a:pt x="20251379" y="3287604"/>
                      <a:pt x="20355520" y="3244424"/>
                      <a:pt x="20435529" y="3174574"/>
                    </a:cubicBezTo>
                    <a:cubicBezTo>
                      <a:pt x="20566340" y="3245694"/>
                      <a:pt x="20878760" y="3386664"/>
                      <a:pt x="21225470" y="3179654"/>
                    </a:cubicBezTo>
                    <a:cubicBezTo>
                      <a:pt x="21226740" y="3179654"/>
                      <a:pt x="20914320" y="3180924"/>
                      <a:pt x="20604440" y="2816434"/>
                    </a:cubicBezTo>
                    <a:lnTo>
                      <a:pt x="20604440" y="2816434"/>
                    </a:lnTo>
                    <a:close/>
                  </a:path>
                </a:pathLst>
              </a:custGeom>
              <a:solidFill>
                <a:srgbClr val="541FC4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90354" y="396700"/>
              <a:ext cx="7531626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-28">
                  <a:solidFill>
                    <a:srgbClr val="FFFFFF"/>
                  </a:solidFill>
                  <a:latin typeface="DM Sans"/>
                </a:rPr>
                <a:t>гипотеза Максвелла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54367"/>
              <a:ext cx="8228965" cy="297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b="1" dirty="0" err="1">
                  <a:latin typeface="DM Sans Bold"/>
                </a:rPr>
                <a:t>магнитное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en-US" sz="2800" b="1" dirty="0" err="1">
                  <a:latin typeface="DM Sans Bold"/>
                </a:rPr>
                <a:t>поле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ru-RU" sz="2800" b="1" dirty="0" smtClean="0">
                  <a:latin typeface="DM Sans Bold"/>
                </a:rPr>
                <a:t> </a:t>
              </a:r>
              <a:r>
                <a:rPr lang="en-US" sz="2800" b="1" dirty="0" smtClean="0">
                  <a:latin typeface="DM Sans Bold"/>
                </a:rPr>
                <a:t>B </a:t>
              </a:r>
              <a:r>
                <a:rPr lang="en-US" sz="2800" b="1" dirty="0" err="1">
                  <a:latin typeface="DM Sans Bold"/>
                </a:rPr>
                <a:t>внутри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en-US" sz="2800" b="1" dirty="0" err="1">
                  <a:latin typeface="DM Sans Bold"/>
                </a:rPr>
                <a:t>конденсатора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en-US" sz="2800" b="1" dirty="0" err="1">
                  <a:latin typeface="DM Sans Bold"/>
                </a:rPr>
                <a:t>оказывается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en-US" sz="2800" b="1" dirty="0" err="1">
                  <a:latin typeface="DM Sans Bold"/>
                </a:rPr>
                <a:t>точно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en-US" sz="2800" b="1" dirty="0" err="1">
                  <a:latin typeface="DM Sans Bold"/>
                </a:rPr>
                <a:t>таким</a:t>
              </a:r>
              <a:r>
                <a:rPr lang="en-US" sz="2800" b="1" dirty="0">
                  <a:latin typeface="DM Sans Bold"/>
                </a:rPr>
                <a:t> </a:t>
              </a:r>
              <a:r>
                <a:rPr lang="en-US" sz="2800" b="1" dirty="0" err="1">
                  <a:latin typeface="DM Sans Bold"/>
                </a:rPr>
                <a:t>же</a:t>
              </a:r>
              <a:r>
                <a:rPr lang="en-US" sz="2800" b="1" dirty="0">
                  <a:latin typeface="DM Sans Bold"/>
                </a:rPr>
                <a:t>, </a:t>
              </a:r>
              <a:r>
                <a:rPr lang="en-US" sz="2800" b="1" dirty="0" err="1" smtClean="0">
                  <a:latin typeface="DM Sans Bold"/>
                </a:rPr>
                <a:t>как</a:t>
              </a:r>
              <a:r>
                <a:rPr lang="ru-RU" sz="2800" b="1" dirty="0">
                  <a:latin typeface="DM Sans Bold"/>
                </a:rPr>
                <a:t> </a:t>
              </a:r>
              <a:r>
                <a:rPr lang="en-US" sz="2800" b="1" dirty="0" smtClean="0">
                  <a:latin typeface="Arimo Bold"/>
                </a:rPr>
                <a:t>и </a:t>
              </a:r>
              <a:r>
                <a:rPr lang="en-US" sz="2800" b="1" dirty="0" err="1">
                  <a:latin typeface="Arimo Bold"/>
                </a:rPr>
                <a:t>магнитное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>
                  <a:latin typeface="Arimo Bold"/>
                </a:rPr>
                <a:t>поле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>
                  <a:latin typeface="Arimo Bold"/>
                </a:rPr>
                <a:t>тока</a:t>
              </a:r>
              <a:r>
                <a:rPr lang="en-US" sz="2800" b="1" dirty="0">
                  <a:latin typeface="Arimo Bold"/>
                </a:rPr>
                <a:t> I — </a:t>
              </a:r>
              <a:r>
                <a:rPr lang="en-US" sz="2800" b="1" dirty="0" err="1">
                  <a:latin typeface="Arimo Bold"/>
                </a:rPr>
                <a:t>как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>
                  <a:latin typeface="Arimo Bold"/>
                </a:rPr>
                <a:t>если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>
                  <a:latin typeface="Arimo Bold"/>
                </a:rPr>
                <a:t>бы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>
                  <a:latin typeface="Arimo Bold"/>
                </a:rPr>
                <a:t>ток</a:t>
              </a:r>
              <a:r>
                <a:rPr lang="en-US" sz="2800" b="1" dirty="0">
                  <a:latin typeface="Arimo Bold"/>
                </a:rPr>
                <a:t> I </a:t>
              </a:r>
              <a:r>
                <a:rPr lang="en-US" sz="2800" b="1" dirty="0" err="1">
                  <a:latin typeface="Arimo Bold"/>
                </a:rPr>
                <a:t>протекал</a:t>
              </a:r>
              <a:r>
                <a:rPr lang="en-US" sz="2800" b="1" dirty="0">
                  <a:latin typeface="Arimo Bold"/>
                </a:rPr>
                <a:t> в </a:t>
              </a:r>
              <a:r>
                <a:rPr lang="en-US" sz="2800" b="1" dirty="0" err="1">
                  <a:latin typeface="Arimo Bold"/>
                </a:rPr>
                <a:t>пространстве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>
                  <a:latin typeface="Arimo Bold"/>
                </a:rPr>
                <a:t>между</a:t>
              </a:r>
              <a:r>
                <a:rPr lang="en-US" sz="2800" b="1" dirty="0">
                  <a:latin typeface="Arimo Bold"/>
                </a:rPr>
                <a:t> </a:t>
              </a:r>
              <a:r>
                <a:rPr lang="en-US" sz="2800" b="1" dirty="0" err="1" smtClean="0">
                  <a:latin typeface="Arimo Bold"/>
                </a:rPr>
                <a:t>обкладками</a:t>
              </a:r>
              <a:r>
                <a:rPr lang="ru-RU" sz="2800" b="1" dirty="0">
                  <a:latin typeface="Arimo Bold"/>
                </a:rPr>
                <a:t> </a:t>
              </a:r>
              <a:r>
                <a:rPr lang="en-US" sz="2800" b="1" dirty="0" err="1" smtClean="0">
                  <a:latin typeface="Arimo Bold"/>
                </a:rPr>
                <a:t>конденсатора</a:t>
              </a:r>
              <a:endParaRPr lang="en-US" sz="2800" b="1" dirty="0">
                <a:latin typeface="Arimo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20299" y="567690"/>
            <a:ext cx="461010" cy="461010"/>
            <a:chOff x="0" y="0"/>
            <a:chExt cx="614680" cy="61468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14680" cy="61468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41FC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7390" y="38516"/>
              <a:ext cx="399901" cy="490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5"/>
                </a:lnSpc>
                <a:spcBef>
                  <a:spcPct val="0"/>
                </a:spcBef>
              </a:pPr>
              <a:r>
                <a:rPr lang="en-US" sz="2204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20299" y="5143500"/>
            <a:ext cx="461010" cy="463278"/>
            <a:chOff x="0" y="0"/>
            <a:chExt cx="614680" cy="6177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614680" cy="6177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41FC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07390" y="38516"/>
              <a:ext cx="399901" cy="493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5"/>
                </a:lnSpc>
                <a:spcBef>
                  <a:spcPct val="0"/>
                </a:spcBef>
              </a:pPr>
              <a:r>
                <a:rPr lang="en-US" sz="2204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505" y="4937838"/>
            <a:ext cx="8370495" cy="42912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893522" y="539115"/>
            <a:ext cx="4083374" cy="419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3"/>
              </a:lnSpc>
            </a:pPr>
            <a:r>
              <a:rPr lang="en-US" sz="1830">
                <a:solidFill>
                  <a:srgbClr val="100F0D"/>
                </a:solidFill>
                <a:latin typeface="DM Sans Bold"/>
              </a:rPr>
              <a:t>У электрического поля может быть два источника</a:t>
            </a:r>
            <a:r>
              <a:rPr lang="en-US" sz="1830">
                <a:solidFill>
                  <a:srgbClr val="541FC4"/>
                </a:solidFill>
                <a:latin typeface="DM Sans Bold"/>
              </a:rPr>
              <a:t>: электрические заряды и переменное магнитное поле</a:t>
            </a:r>
          </a:p>
          <a:p>
            <a:pPr>
              <a:lnSpc>
                <a:spcPts val="2563"/>
              </a:lnSpc>
            </a:pPr>
            <a:r>
              <a:rPr lang="en-US" sz="1830">
                <a:solidFill>
                  <a:srgbClr val="000000"/>
                </a:solidFill>
                <a:latin typeface="DM Sans Bold"/>
              </a:rPr>
              <a:t>В первом случае линии электрического поля начинаются на положительных</a:t>
            </a:r>
          </a:p>
          <a:p>
            <a:pPr>
              <a:lnSpc>
                <a:spcPts val="2563"/>
              </a:lnSpc>
            </a:pPr>
            <a:r>
              <a:rPr lang="en-US" sz="1830">
                <a:solidFill>
                  <a:srgbClr val="000000"/>
                </a:solidFill>
                <a:latin typeface="DM Sans Bold"/>
              </a:rPr>
              <a:t>зарядах и оканчиваются на отрицательных. Во втором случае электрическое поле является</a:t>
            </a:r>
          </a:p>
          <a:p>
            <a:pPr marL="0" lvl="0" indent="0">
              <a:lnSpc>
                <a:spcPts val="2563"/>
              </a:lnSpc>
            </a:pPr>
            <a:r>
              <a:rPr lang="en-US" sz="1830">
                <a:solidFill>
                  <a:srgbClr val="000000"/>
                </a:solidFill>
                <a:latin typeface="DM Sans Bold"/>
              </a:rPr>
              <a:t>вихревым — его линии оказываются замкнутыми.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93522" y="5327514"/>
            <a:ext cx="4245189" cy="258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100F0D"/>
                </a:solidFill>
                <a:latin typeface="DM Sans"/>
              </a:rPr>
              <a:t>У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магнитного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поля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также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может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быть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два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источника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: </a:t>
            </a:r>
            <a:r>
              <a:rPr lang="en-US" sz="2100" dirty="0" err="1">
                <a:solidFill>
                  <a:srgbClr val="541FC4"/>
                </a:solidFill>
                <a:latin typeface="DM Sans Bold"/>
              </a:rPr>
              <a:t>электрический</a:t>
            </a:r>
            <a:r>
              <a:rPr lang="en-US" sz="2100" dirty="0">
                <a:solidFill>
                  <a:srgbClr val="541FC4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541FC4"/>
                </a:solidFill>
                <a:latin typeface="DM Sans Bold"/>
              </a:rPr>
              <a:t>ток</a:t>
            </a:r>
            <a:r>
              <a:rPr lang="en-US" sz="2100" dirty="0">
                <a:solidFill>
                  <a:srgbClr val="541FC4"/>
                </a:solidFill>
                <a:latin typeface="DM Sans Bold"/>
              </a:rPr>
              <a:t> и </a:t>
            </a:r>
            <a:r>
              <a:rPr lang="en-US" sz="2100" dirty="0" err="1">
                <a:solidFill>
                  <a:srgbClr val="541FC4"/>
                </a:solidFill>
                <a:latin typeface="DM Sans Bold"/>
              </a:rPr>
              <a:t>переменное</a:t>
            </a:r>
            <a:r>
              <a:rPr lang="en-US" sz="2100" dirty="0">
                <a:solidFill>
                  <a:srgbClr val="541FC4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541FC4"/>
                </a:solidFill>
                <a:latin typeface="DM Sans Bold"/>
              </a:rPr>
              <a:t>электрическое</a:t>
            </a:r>
            <a:r>
              <a:rPr lang="en-US" sz="2100" dirty="0">
                <a:solidFill>
                  <a:srgbClr val="541FC4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541FC4"/>
                </a:solidFill>
                <a:latin typeface="DM Sans Bold"/>
              </a:rPr>
              <a:t>поле</a:t>
            </a:r>
            <a:r>
              <a:rPr lang="en-US" sz="2100" dirty="0">
                <a:solidFill>
                  <a:srgbClr val="541FC4"/>
                </a:solidFill>
                <a:latin typeface="DM Sans Bold"/>
              </a:rPr>
              <a:t>.</a:t>
            </a:r>
          </a:p>
          <a:p>
            <a:pPr marL="0" lvl="0" indent="0">
              <a:lnSpc>
                <a:spcPts val="2940"/>
              </a:lnSpc>
            </a:pPr>
            <a:r>
              <a:rPr lang="en-US" sz="2100" dirty="0" smtClean="0">
                <a:solidFill>
                  <a:srgbClr val="541FC4"/>
                </a:solidFill>
                <a:latin typeface="DM Sans Bold"/>
              </a:rPr>
              <a:t>.</a:t>
            </a:r>
            <a:r>
              <a:rPr lang="en-US" sz="2100" dirty="0" err="1" smtClean="0">
                <a:solidFill>
                  <a:srgbClr val="000000"/>
                </a:solidFill>
                <a:latin typeface="DM Sans Bold"/>
              </a:rPr>
              <a:t>При</a:t>
            </a:r>
            <a:r>
              <a:rPr lang="en-US" sz="2100" dirty="0" smtClean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этом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линии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магнитного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поля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замкнуты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в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обоих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случаях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оно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всегда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 Bold"/>
              </a:rPr>
              <a:t>вихревое</a:t>
            </a:r>
            <a:r>
              <a:rPr lang="en-US" sz="2100" dirty="0">
                <a:solidFill>
                  <a:srgbClr val="000000"/>
                </a:solidFill>
                <a:latin typeface="DM Sans Bold"/>
              </a:rPr>
              <a:t>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3505" y="9190941"/>
            <a:ext cx="8370495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Магнитное поле внутри конденсатора совпадает с магнитным полем тока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36396" y="2339511"/>
            <a:ext cx="3933043" cy="5927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1" dirty="0" err="1">
                <a:latin typeface="DM Sans Bold"/>
              </a:rPr>
              <a:t>Допустим</a:t>
            </a:r>
            <a:r>
              <a:rPr lang="en-US" sz="2100" b="1" dirty="0">
                <a:latin typeface="DM Sans Bold"/>
              </a:rPr>
              <a:t>, </a:t>
            </a:r>
            <a:r>
              <a:rPr lang="en-US" sz="2100" b="1" dirty="0" err="1">
                <a:latin typeface="DM Sans Bold"/>
              </a:rPr>
              <a:t>например</a:t>
            </a:r>
            <a:r>
              <a:rPr lang="en-US" sz="2100" b="1" dirty="0">
                <a:latin typeface="DM Sans Bold"/>
              </a:rPr>
              <a:t>, </a:t>
            </a:r>
            <a:r>
              <a:rPr lang="en-US" sz="2100" b="1" dirty="0" err="1">
                <a:latin typeface="DM Sans Bold"/>
              </a:rPr>
              <a:t>что</a:t>
            </a:r>
            <a:r>
              <a:rPr lang="en-US" sz="2100" b="1" dirty="0">
                <a:latin typeface="DM Sans Bold"/>
              </a:rPr>
              <a:t> в </a:t>
            </a:r>
            <a:r>
              <a:rPr lang="en-US" sz="2100" b="1" dirty="0" err="1">
                <a:latin typeface="DM Sans Bold"/>
              </a:rPr>
              <a:t>движущемся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автомобиле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покоится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электрический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заряд</a:t>
            </a:r>
            <a:r>
              <a:rPr lang="en-US" sz="2100" b="1" dirty="0">
                <a:latin typeface="DM Sans Bold"/>
              </a:rPr>
              <a:t>. В </a:t>
            </a:r>
            <a:r>
              <a:rPr lang="en-US" sz="2100" b="1" dirty="0" err="1">
                <a:latin typeface="DM Sans Bold"/>
              </a:rPr>
              <a:t>системе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отсчёта</a:t>
            </a:r>
            <a:r>
              <a:rPr lang="en-US" sz="2100" b="1" dirty="0">
                <a:latin typeface="DM Sans Bold"/>
              </a:rPr>
              <a:t>, </a:t>
            </a:r>
            <a:r>
              <a:rPr lang="en-US" sz="2100" b="1" dirty="0" err="1">
                <a:latin typeface="DM Sans Bold"/>
              </a:rPr>
              <a:t>связанной</a:t>
            </a:r>
            <a:r>
              <a:rPr lang="en-US" sz="2100" b="1" dirty="0">
                <a:latin typeface="DM Sans Bold"/>
              </a:rPr>
              <a:t> с </a:t>
            </a:r>
            <a:r>
              <a:rPr lang="en-US" sz="2100" b="1" dirty="0" err="1">
                <a:latin typeface="DM Sans Bold"/>
              </a:rPr>
              <a:t>автомобилем</a:t>
            </a:r>
            <a:r>
              <a:rPr lang="en-US" sz="2100" b="1" dirty="0">
                <a:latin typeface="DM Sans Bold"/>
              </a:rPr>
              <a:t>, </a:t>
            </a:r>
            <a:r>
              <a:rPr lang="en-US" sz="2100" b="1" dirty="0" err="1">
                <a:latin typeface="DM Sans Bold"/>
              </a:rPr>
              <a:t>этот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заряд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не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создаёт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магнитного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100" b="1" dirty="0" err="1">
                <a:latin typeface="DM Sans Bold"/>
              </a:rPr>
              <a:t>поля</a:t>
            </a:r>
            <a:r>
              <a:rPr lang="en-US" sz="2100" b="1" dirty="0">
                <a:latin typeface="DM Sans Bold"/>
              </a:rPr>
              <a:t>. </a:t>
            </a:r>
            <a:r>
              <a:rPr lang="en-US" sz="2100" b="1" dirty="0" err="1">
                <a:latin typeface="DM Sans Bold"/>
              </a:rPr>
              <a:t>Но</a:t>
            </a:r>
            <a:r>
              <a:rPr lang="en-US" sz="2100" b="1" dirty="0">
                <a:latin typeface="DM Sans Bold"/>
              </a:rPr>
              <a:t> </a:t>
            </a:r>
            <a:r>
              <a:rPr lang="en-US" sz="2400" b="1" dirty="0" err="1">
                <a:latin typeface="DM Sans Bold"/>
              </a:rPr>
              <a:t>относительно</a:t>
            </a:r>
            <a:r>
              <a:rPr lang="en-US" sz="2400" b="1" dirty="0">
                <a:latin typeface="DM Sans Bold"/>
              </a:rPr>
              <a:t> </a:t>
            </a:r>
            <a:r>
              <a:rPr lang="en-US" sz="2400" b="1" dirty="0" err="1">
                <a:latin typeface="Arimo Bold"/>
              </a:rPr>
              <a:t>земли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заряд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движется</a:t>
            </a:r>
            <a:r>
              <a:rPr lang="en-US" sz="2400" b="1" dirty="0">
                <a:latin typeface="Arimo Bold"/>
              </a:rPr>
              <a:t>, а </a:t>
            </a:r>
            <a:r>
              <a:rPr lang="en-US" sz="2400" b="1" dirty="0" err="1">
                <a:latin typeface="Arimo Bold"/>
              </a:rPr>
              <a:t>любой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движущийся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заряд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является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источником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магнитного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поля</a:t>
            </a:r>
            <a:r>
              <a:rPr lang="en-US" sz="2400" b="1" dirty="0">
                <a:latin typeface="Arimo Bold"/>
              </a:rPr>
              <a:t>.</a:t>
            </a:r>
          </a:p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400" b="1" dirty="0" err="1">
                <a:latin typeface="Arimo Bold"/>
              </a:rPr>
              <a:t>Поэтому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наблюдатель</a:t>
            </a:r>
            <a:r>
              <a:rPr lang="en-US" sz="2400" b="1" dirty="0">
                <a:latin typeface="Arimo Bold"/>
              </a:rPr>
              <a:t>, </a:t>
            </a:r>
            <a:r>
              <a:rPr lang="en-US" sz="2400" b="1" dirty="0" err="1">
                <a:latin typeface="Arimo Bold"/>
              </a:rPr>
              <a:t>стоящий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на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земле</a:t>
            </a:r>
            <a:r>
              <a:rPr lang="en-US" sz="2400" b="1" dirty="0">
                <a:latin typeface="Arimo Bold"/>
              </a:rPr>
              <a:t>, </a:t>
            </a:r>
            <a:r>
              <a:rPr lang="en-US" sz="2400" b="1" dirty="0" err="1">
                <a:latin typeface="Arimo Bold"/>
              </a:rPr>
              <a:t>зафиксирует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магнитное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поле</a:t>
            </a:r>
            <a:r>
              <a:rPr lang="en-US" sz="2400" b="1" dirty="0">
                <a:latin typeface="Arimo Bold"/>
              </a:rPr>
              <a:t>, </a:t>
            </a:r>
            <a:r>
              <a:rPr lang="en-US" sz="2400" b="1" dirty="0" err="1">
                <a:latin typeface="Arimo Bold"/>
              </a:rPr>
              <a:t>создаваемое</a:t>
            </a:r>
            <a:r>
              <a:rPr lang="en-US" sz="2400" b="1" dirty="0">
                <a:latin typeface="Arimo Bold"/>
              </a:rPr>
              <a:t> </a:t>
            </a:r>
            <a:r>
              <a:rPr lang="en-US" sz="2400" b="1" dirty="0" err="1">
                <a:latin typeface="Arimo Bold"/>
              </a:rPr>
              <a:t>зарядом</a:t>
            </a:r>
            <a:r>
              <a:rPr lang="en-US" sz="2400" b="1" dirty="0">
                <a:latin typeface="Arimo Bold"/>
              </a:rPr>
              <a:t> в </a:t>
            </a:r>
            <a:r>
              <a:rPr lang="en-US" sz="2400" b="1" dirty="0" err="1">
                <a:latin typeface="Arimo Bold"/>
              </a:rPr>
              <a:t>автомобиле</a:t>
            </a:r>
            <a:r>
              <a:rPr lang="en-US" sz="2400" b="1" dirty="0">
                <a:latin typeface="Arimo 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81075"/>
            <a:ext cx="393304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</a:pPr>
            <a:r>
              <a:rPr lang="en-US" sz="2100">
                <a:solidFill>
                  <a:srgbClr val="100F0D"/>
                </a:solidFill>
                <a:latin typeface="DM Sans Bold"/>
              </a:rPr>
              <a:t>симметричная гипотеза указала на то, что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387136"/>
            <a:ext cx="11417671" cy="6150017"/>
            <a:chOff x="0" y="0"/>
            <a:chExt cx="15223561" cy="820002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223561" cy="5966563"/>
              <a:chOff x="0" y="0"/>
              <a:chExt cx="31333487" cy="1228051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333489" cy="12379579"/>
              </a:xfrm>
              <a:custGeom>
                <a:avLst/>
                <a:gdLst/>
                <a:ahLst/>
                <a:cxnLst/>
                <a:rect l="l" t="t" r="r" b="b"/>
                <a:pathLst>
                  <a:path w="31333489" h="12379579">
                    <a:moveTo>
                      <a:pt x="30711189" y="11809349"/>
                    </a:moveTo>
                    <a:cubicBezTo>
                      <a:pt x="30711189" y="11802999"/>
                      <a:pt x="30712457" y="11797919"/>
                      <a:pt x="30712457" y="11790299"/>
                    </a:cubicBezTo>
                    <a:lnTo>
                      <a:pt x="30712457" y="490220"/>
                    </a:lnTo>
                    <a:cubicBezTo>
                      <a:pt x="30712457" y="220980"/>
                      <a:pt x="30502907" y="0"/>
                      <a:pt x="30246368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1790299"/>
                    </a:lnTo>
                    <a:cubicBezTo>
                      <a:pt x="0" y="12059539"/>
                      <a:pt x="209550" y="12280519"/>
                      <a:pt x="466090" y="12280519"/>
                    </a:cubicBezTo>
                    <a:lnTo>
                      <a:pt x="30245097" y="12280519"/>
                    </a:lnTo>
                    <a:cubicBezTo>
                      <a:pt x="30358128" y="12280519"/>
                      <a:pt x="30462268" y="12237339"/>
                      <a:pt x="30542278" y="12167489"/>
                    </a:cubicBezTo>
                    <a:cubicBezTo>
                      <a:pt x="30673086" y="12238610"/>
                      <a:pt x="30985507" y="12379579"/>
                      <a:pt x="31332218" y="12172569"/>
                    </a:cubicBezTo>
                    <a:cubicBezTo>
                      <a:pt x="31333489" y="12172569"/>
                      <a:pt x="31021068" y="12173839"/>
                      <a:pt x="30711189" y="11809349"/>
                    </a:cubicBezTo>
                    <a:lnTo>
                      <a:pt x="30711189" y="11809349"/>
                    </a:lnTo>
                    <a:close/>
                  </a:path>
                </a:pathLst>
              </a:custGeom>
              <a:solidFill>
                <a:srgbClr val="DC3C4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446315" y="1186351"/>
              <a:ext cx="12330931" cy="3612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41"/>
                </a:lnSpc>
              </a:pPr>
              <a:r>
                <a:rPr lang="en-US" sz="3569" spc="-35" dirty="0">
                  <a:solidFill>
                    <a:srgbClr val="FFFFFF"/>
                  </a:solidFill>
                  <a:latin typeface="DM Sans Bold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DM Sans Bold"/>
                </a:rPr>
                <a:t>электрическое</a:t>
              </a:r>
              <a:r>
                <a:rPr lang="en-US" sz="3569" spc="-35" dirty="0">
                  <a:solidFill>
                    <a:srgbClr val="FFFFFF"/>
                  </a:solidFill>
                  <a:latin typeface="DM Sans Bold"/>
                </a:rPr>
                <a:t> и </a:t>
              </a:r>
              <a:r>
                <a:rPr lang="en-US" sz="3569" spc="-35" dirty="0" err="1">
                  <a:solidFill>
                    <a:srgbClr val="FFFFFF"/>
                  </a:solidFill>
                  <a:latin typeface="DM Sans Bold"/>
                </a:rPr>
                <a:t>магнитное</a:t>
              </a:r>
              <a:r>
                <a:rPr lang="en-US" sz="3569" spc="-35" dirty="0">
                  <a:solidFill>
                    <a:srgbClr val="FFFFFF"/>
                  </a:solidFill>
                  <a:latin typeface="DM Sans Bold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DM Sans Bold"/>
                </a:rPr>
                <a:t>поля</a:t>
              </a:r>
              <a:endParaRPr lang="en-US" sz="3569" spc="-35" dirty="0">
                <a:solidFill>
                  <a:srgbClr val="FFFFFF"/>
                </a:solidFill>
                <a:latin typeface="DM Sans Bold"/>
              </a:endParaRPr>
            </a:p>
            <a:p>
              <a:pPr algn="ctr">
                <a:lnSpc>
                  <a:spcPts val="4141"/>
                </a:lnSpc>
              </a:pP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тесно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взаимосвязаны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. </a:t>
              </a:r>
            </a:p>
            <a:p>
              <a:pPr algn="ctr">
                <a:lnSpc>
                  <a:spcPts val="4141"/>
                </a:lnSpc>
              </a:pP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Они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не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являются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обособленными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физическими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объектами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и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всегда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существуют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рядом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друг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 с </a:t>
              </a:r>
              <a:r>
                <a:rPr lang="en-US" sz="3569" spc="-35" dirty="0" err="1">
                  <a:solidFill>
                    <a:srgbClr val="FFFFFF"/>
                  </a:solidFill>
                  <a:latin typeface="Arimo"/>
                </a:rPr>
                <a:t>другом</a:t>
              </a:r>
              <a:r>
                <a:rPr lang="en-US" sz="3569" spc="-35" dirty="0">
                  <a:solidFill>
                    <a:srgbClr val="FFFFFF"/>
                  </a:solidFill>
                  <a:latin typeface="Arimo"/>
                </a:rPr>
                <a:t>. 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6283615"/>
              <a:ext cx="14850948" cy="1916408"/>
              <a:chOff x="0" y="0"/>
              <a:chExt cx="5776174" cy="74537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776174" cy="745374"/>
              </a:xfrm>
              <a:custGeom>
                <a:avLst/>
                <a:gdLst/>
                <a:ahLst/>
                <a:cxnLst/>
                <a:rect l="l" t="t" r="r" b="b"/>
                <a:pathLst>
                  <a:path w="5776174" h="745374">
                    <a:moveTo>
                      <a:pt x="5651714" y="745374"/>
                    </a:moveTo>
                    <a:lnTo>
                      <a:pt x="124460" y="745374"/>
                    </a:lnTo>
                    <a:cubicBezTo>
                      <a:pt x="55880" y="745374"/>
                      <a:pt x="0" y="689494"/>
                      <a:pt x="0" y="62091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51714" y="0"/>
                    </a:lnTo>
                    <a:cubicBezTo>
                      <a:pt x="5720294" y="0"/>
                      <a:pt x="5776174" y="55880"/>
                      <a:pt x="5776174" y="124460"/>
                    </a:cubicBezTo>
                    <a:lnTo>
                      <a:pt x="5776174" y="620914"/>
                    </a:lnTo>
                    <a:cubicBezTo>
                      <a:pt x="5776174" y="689494"/>
                      <a:pt x="5720294" y="745374"/>
                      <a:pt x="5651714" y="745374"/>
                    </a:cubicBezTo>
                    <a:close/>
                  </a:path>
                </a:pathLst>
              </a:custGeom>
              <a:solidFill>
                <a:srgbClr val="100F0D">
                  <a:alpha val="4705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686294" y="6239154"/>
              <a:ext cx="9478359" cy="19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</a:pPr>
              <a:r>
                <a:rPr lang="en-US" sz="2100">
                  <a:solidFill>
                    <a:srgbClr val="100F0D"/>
                  </a:solidFill>
                  <a:latin typeface="DM Sans Bold"/>
                </a:rPr>
                <a:t>Если в какой-то системе отсчёта электрическое (магнитное) </a:t>
              </a:r>
              <a:r>
                <a:rPr lang="en-US" sz="2100">
                  <a:solidFill>
                    <a:srgbClr val="100F0D"/>
                  </a:solidFill>
                  <a:latin typeface="Arimo Bold"/>
                </a:rPr>
                <a:t>поле отсутствует, то в другой системе отсчёта, движущейся относительно первой, оно  непременно появится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81356" y="8648871"/>
            <a:ext cx="1126522" cy="1126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3617" y="3365544"/>
            <a:ext cx="5820310" cy="1920396"/>
            <a:chOff x="0" y="0"/>
            <a:chExt cx="7760414" cy="256052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760414" cy="2560528"/>
              <a:chOff x="0" y="0"/>
              <a:chExt cx="17317337" cy="571380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317337" cy="5812869"/>
              </a:xfrm>
              <a:custGeom>
                <a:avLst/>
                <a:gdLst/>
                <a:ahLst/>
                <a:cxnLst/>
                <a:rect l="l" t="t" r="r" b="b"/>
                <a:pathLst>
                  <a:path w="17317337" h="5812869">
                    <a:moveTo>
                      <a:pt x="16695037" y="5242639"/>
                    </a:moveTo>
                    <a:cubicBezTo>
                      <a:pt x="16695037" y="5236289"/>
                      <a:pt x="16696306" y="5231209"/>
                      <a:pt x="16696306" y="5223589"/>
                    </a:cubicBezTo>
                    <a:lnTo>
                      <a:pt x="16696306" y="490220"/>
                    </a:lnTo>
                    <a:cubicBezTo>
                      <a:pt x="16696306" y="220980"/>
                      <a:pt x="16486756" y="0"/>
                      <a:pt x="16230217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5223589"/>
                    </a:lnTo>
                    <a:cubicBezTo>
                      <a:pt x="0" y="5492829"/>
                      <a:pt x="209550" y="5713809"/>
                      <a:pt x="466090" y="5713809"/>
                    </a:cubicBezTo>
                    <a:lnTo>
                      <a:pt x="16228947" y="5713809"/>
                    </a:lnTo>
                    <a:cubicBezTo>
                      <a:pt x="16341976" y="5713809"/>
                      <a:pt x="16446117" y="5670629"/>
                      <a:pt x="16526126" y="5600779"/>
                    </a:cubicBezTo>
                    <a:cubicBezTo>
                      <a:pt x="16656937" y="5671899"/>
                      <a:pt x="16969356" y="5812869"/>
                      <a:pt x="17316067" y="5605859"/>
                    </a:cubicBezTo>
                    <a:cubicBezTo>
                      <a:pt x="17317337" y="5605859"/>
                      <a:pt x="17004917" y="5607129"/>
                      <a:pt x="16695037" y="5242639"/>
                    </a:cubicBezTo>
                    <a:lnTo>
                      <a:pt x="16695037" y="5242639"/>
                    </a:ln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7624" y="205632"/>
              <a:ext cx="5865166" cy="2101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</a:pPr>
              <a:r>
                <a:rPr lang="en-US" sz="2099" spc="-20">
                  <a:solidFill>
                    <a:srgbClr val="FFFFFF"/>
                  </a:solidFill>
                  <a:latin typeface="DM Sans Bold"/>
                </a:rPr>
                <a:t>Электромагнитное поле можно наблюдать и исследовать по его действию на заряженные частицы</a:t>
              </a:r>
            </a:p>
            <a:p>
              <a:pPr marL="0" lvl="0" indent="0" algn="ctr">
                <a:lnSpc>
                  <a:spcPts val="840"/>
                </a:lnSpc>
                <a:spcBef>
                  <a:spcPct val="0"/>
                </a:spcBef>
              </a:pPr>
              <a:r>
                <a:rPr lang="en-US" sz="600" spc="-6">
                  <a:solidFill>
                    <a:srgbClr val="FFFFFF"/>
                  </a:solidFill>
                  <a:latin typeface="Arimo"/>
                </a:rPr>
                <a:t>частицы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57792" y="5976107"/>
            <a:ext cx="5521459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00F0D"/>
                </a:solidFill>
                <a:latin typeface="DM Sans"/>
              </a:rPr>
              <a:t>С</a:t>
            </a:r>
            <a:r>
              <a:rPr lang="en-US" sz="2400">
                <a:solidFill>
                  <a:srgbClr val="100F0D"/>
                </a:solidFill>
                <a:latin typeface="DM Sans Bold"/>
              </a:rPr>
              <a:t>иловой характеристикой электромагнитного поля является пара векторов Eи B —</a:t>
            </a:r>
          </a:p>
          <a:p>
            <a:pPr marL="0" lvl="0" indent="0">
              <a:lnSpc>
                <a:spcPts val="3359"/>
              </a:lnSpc>
            </a:pPr>
            <a:r>
              <a:rPr lang="en-US" sz="2400">
                <a:solidFill>
                  <a:srgbClr val="100F0D"/>
                </a:solidFill>
                <a:latin typeface="Arimo Bold"/>
              </a:rPr>
              <a:t>напряжённость электрического поля и индукция магнитного поля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90768" y="1139613"/>
            <a:ext cx="7145734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 err="1">
                <a:solidFill>
                  <a:srgbClr val="100F0D"/>
                </a:solidFill>
                <a:latin typeface="DM Sans"/>
              </a:rPr>
              <a:t>С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ила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, с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которой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электромагнитное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поле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действует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на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заряд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q,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движущийся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со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скоростью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 v,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равна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:</a:t>
            </a:r>
          </a:p>
          <a:p>
            <a:pPr>
              <a:lnSpc>
                <a:spcPts val="2940"/>
              </a:lnSpc>
            </a:pPr>
            <a:r>
              <a:rPr lang="en-US" dirty="0">
                <a:solidFill>
                  <a:srgbClr val="100F0D"/>
                </a:solidFill>
                <a:latin typeface="Arimo Bold"/>
              </a:rPr>
              <a:t>F =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Fэл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+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Fмагн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.</a:t>
            </a:r>
          </a:p>
          <a:p>
            <a:pPr>
              <a:lnSpc>
                <a:spcPts val="2940"/>
              </a:lnSpc>
            </a:pPr>
            <a:r>
              <a:rPr lang="en-US" dirty="0" err="1">
                <a:solidFill>
                  <a:srgbClr val="100F0D"/>
                </a:solidFill>
                <a:latin typeface="Arimo Bold"/>
              </a:rPr>
              <a:t>Силы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в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правой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части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нам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хорошо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известны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.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Сила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Fэл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=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qE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   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действует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стороны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электрического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.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Она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не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зависит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от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скорости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заряда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.</a:t>
            </a:r>
          </a:p>
          <a:p>
            <a:pPr>
              <a:lnSpc>
                <a:spcPts val="2940"/>
              </a:lnSpc>
            </a:pPr>
            <a:r>
              <a:rPr lang="en-US" dirty="0" err="1">
                <a:solidFill>
                  <a:srgbClr val="100F0D"/>
                </a:solidFill>
                <a:latin typeface="Arimo Bold"/>
              </a:rPr>
              <a:t>Сила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Fмагн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действует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стороны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магнитного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.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Её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направление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определяется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по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правилу</a:t>
            </a:r>
            <a:endParaRPr lang="en-US" dirty="0">
              <a:solidFill>
                <a:srgbClr val="100F0D"/>
              </a:solidFill>
              <a:latin typeface="Arimo Bold"/>
            </a:endParaRPr>
          </a:p>
          <a:p>
            <a:pPr>
              <a:lnSpc>
                <a:spcPts val="2940"/>
              </a:lnSpc>
            </a:pPr>
            <a:r>
              <a:rPr lang="en-US" dirty="0" err="1">
                <a:solidFill>
                  <a:srgbClr val="100F0D"/>
                </a:solidFill>
                <a:latin typeface="Arimo Bold"/>
              </a:rPr>
              <a:t>часовой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стрелки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или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левой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руки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, а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модуль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—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по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формуле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Fмагн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=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qvB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sin α,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где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α — </a:t>
            </a:r>
            <a:r>
              <a:rPr lang="en-US" dirty="0" err="1">
                <a:solidFill>
                  <a:srgbClr val="100F0D"/>
                </a:solidFill>
                <a:latin typeface="Arimo Bold"/>
              </a:rPr>
              <a:t>угол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 err="1" smtClean="0">
                <a:solidFill>
                  <a:srgbClr val="100F0D"/>
                </a:solidFill>
                <a:latin typeface="Arimo Bold"/>
              </a:rPr>
              <a:t>между</a:t>
            </a:r>
            <a:r>
              <a:rPr lang="ru-RU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ru-RU" dirty="0" smtClean="0">
                <a:solidFill>
                  <a:srgbClr val="100F0D"/>
                </a:solidFill>
                <a:latin typeface="Arimo Bold"/>
              </a:rPr>
              <a:t>в</a:t>
            </a:r>
            <a:r>
              <a:rPr lang="en-US" dirty="0" err="1" smtClean="0">
                <a:solidFill>
                  <a:srgbClr val="100F0D"/>
                </a:solidFill>
                <a:latin typeface="Arimo Bold"/>
              </a:rPr>
              <a:t>екторами</a:t>
            </a:r>
            <a:r>
              <a:rPr lang="en-US" dirty="0" smtClean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dirty="0">
                <a:solidFill>
                  <a:srgbClr val="100F0D"/>
                </a:solidFill>
                <a:latin typeface="Arimo Bold"/>
              </a:rPr>
              <a:t>v и 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90768" y="6411582"/>
            <a:ext cx="682064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B001"/>
                </a:solidFill>
                <a:latin typeface="DM Sans Bold"/>
              </a:rPr>
              <a:t>Теория электромагнитного поля была создана Максвеллом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81075"/>
            <a:ext cx="7001118" cy="145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</a:pP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естественно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необходимо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считать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,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что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электрическое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поле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и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магнитное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100" dirty="0" err="1">
                <a:solidFill>
                  <a:srgbClr val="100F0D"/>
                </a:solidFill>
                <a:latin typeface="DM Sans Bold"/>
              </a:rPr>
              <a:t>поле</a:t>
            </a:r>
            <a:r>
              <a:rPr lang="en-US" sz="21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служат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двумя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различными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проявлениями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одного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физического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объекта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—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электромагнитного</a:t>
            </a:r>
            <a:r>
              <a:rPr lang="en-US" sz="2000" dirty="0">
                <a:solidFill>
                  <a:srgbClr val="100F0D"/>
                </a:solidFill>
                <a:latin typeface="Arimo Bold"/>
              </a:rPr>
              <a:t>  </a:t>
            </a:r>
            <a:r>
              <a:rPr lang="en-US" sz="2000" dirty="0" err="1">
                <a:solidFill>
                  <a:srgbClr val="100F0D"/>
                </a:solidFill>
                <a:latin typeface="Arimo Bold"/>
              </a:rPr>
              <a:t>поля</a:t>
            </a:r>
            <a:r>
              <a:rPr lang="en-US" sz="1200" dirty="0">
                <a:solidFill>
                  <a:srgbClr val="100F0D"/>
                </a:solidFill>
                <a:latin typeface="Arimo Bold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5047" y="8187684"/>
            <a:ext cx="1163448" cy="126461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27372">
            <a:off x="8063187" y="8038820"/>
            <a:ext cx="1047108" cy="1190349"/>
            <a:chOff x="0" y="0"/>
            <a:chExt cx="3472180" cy="4134946"/>
          </a:xfrm>
        </p:grpSpPr>
        <p:sp>
          <p:nvSpPr>
            <p:cNvPr id="12" name="Freeform 12"/>
            <p:cNvSpPr/>
            <p:nvPr/>
          </p:nvSpPr>
          <p:spPr>
            <a:xfrm>
              <a:off x="15240" y="248920"/>
              <a:ext cx="3444240" cy="3864436"/>
            </a:xfrm>
            <a:custGeom>
              <a:avLst/>
              <a:gdLst/>
              <a:ahLst/>
              <a:cxnLst/>
              <a:rect l="l" t="t" r="r" b="b"/>
              <a:pathLst>
                <a:path w="3444240" h="3864436">
                  <a:moveTo>
                    <a:pt x="3441700" y="645160"/>
                  </a:moveTo>
                  <a:cubicBezTo>
                    <a:pt x="3444240" y="488950"/>
                    <a:pt x="3422650" y="30480"/>
                    <a:pt x="3422650" y="30480"/>
                  </a:cubicBezTo>
                  <a:cubicBezTo>
                    <a:pt x="3422650" y="30480"/>
                    <a:pt x="3037840" y="40640"/>
                    <a:pt x="2684780" y="40640"/>
                  </a:cubicBezTo>
                  <a:cubicBezTo>
                    <a:pt x="265303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3016076"/>
                    <a:pt x="21590" y="3207847"/>
                  </a:cubicBezTo>
                  <a:cubicBezTo>
                    <a:pt x="6350" y="3452956"/>
                    <a:pt x="0" y="3826336"/>
                    <a:pt x="0" y="3826336"/>
                  </a:cubicBezTo>
                  <a:cubicBezTo>
                    <a:pt x="204470" y="3856817"/>
                    <a:pt x="450850" y="3864436"/>
                    <a:pt x="657860" y="3861897"/>
                  </a:cubicBezTo>
                  <a:cubicBezTo>
                    <a:pt x="891540" y="3861897"/>
                    <a:pt x="2616200" y="3861897"/>
                    <a:pt x="2616200" y="3861897"/>
                  </a:cubicBezTo>
                  <a:lnTo>
                    <a:pt x="3402330" y="3847926"/>
                  </a:lnTo>
                  <a:cubicBezTo>
                    <a:pt x="3402330" y="3847926"/>
                    <a:pt x="3441700" y="3145617"/>
                    <a:pt x="3441700" y="3019887"/>
                  </a:cubicBezTo>
                  <a:cubicBezTo>
                    <a:pt x="3441700" y="2845896"/>
                    <a:pt x="3439160" y="803910"/>
                    <a:pt x="3441700" y="645160"/>
                  </a:cubicBezTo>
                  <a:close/>
                </a:path>
              </a:pathLst>
            </a:custGeom>
            <a:solidFill>
              <a:srgbClr val="BDDDF4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35A1F4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8701" y="1694697"/>
            <a:ext cx="11810599" cy="7563603"/>
            <a:chOff x="0" y="0"/>
            <a:chExt cx="6832923" cy="4375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32922" cy="4375859"/>
            </a:xfrm>
            <a:custGeom>
              <a:avLst/>
              <a:gdLst/>
              <a:ahLst/>
              <a:cxnLst/>
              <a:rect l="l" t="t" r="r" b="b"/>
              <a:pathLst>
                <a:path w="6832922" h="4375859">
                  <a:moveTo>
                    <a:pt x="6708463" y="4375859"/>
                  </a:moveTo>
                  <a:lnTo>
                    <a:pt x="124460" y="4375859"/>
                  </a:lnTo>
                  <a:cubicBezTo>
                    <a:pt x="55880" y="4375859"/>
                    <a:pt x="0" y="4319979"/>
                    <a:pt x="0" y="42513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08463" y="0"/>
                  </a:lnTo>
                  <a:cubicBezTo>
                    <a:pt x="6777043" y="0"/>
                    <a:pt x="6832922" y="55880"/>
                    <a:pt x="6832922" y="124460"/>
                  </a:cubicBezTo>
                  <a:lnTo>
                    <a:pt x="6832922" y="4251399"/>
                  </a:lnTo>
                  <a:cubicBezTo>
                    <a:pt x="6832922" y="4319979"/>
                    <a:pt x="6777043" y="4375859"/>
                    <a:pt x="6708463" y="4375859"/>
                  </a:cubicBezTo>
                  <a:close/>
                </a:path>
              </a:pathLst>
            </a:custGeom>
            <a:solidFill>
              <a:srgbClr val="100F0D">
                <a:alpha val="470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24720" y="7103389"/>
            <a:ext cx="7164555" cy="2154911"/>
            <a:chOff x="0" y="0"/>
            <a:chExt cx="9552741" cy="287321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552741" cy="2873214"/>
              <a:chOff x="0" y="0"/>
              <a:chExt cx="55150698" cy="165878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150699" cy="16686947"/>
              </a:xfrm>
              <a:custGeom>
                <a:avLst/>
                <a:gdLst/>
                <a:ahLst/>
                <a:cxnLst/>
                <a:rect l="l" t="t" r="r" b="b"/>
                <a:pathLst>
                  <a:path w="55150699" h="16686947">
                    <a:moveTo>
                      <a:pt x="54528399" y="16116717"/>
                    </a:moveTo>
                    <a:cubicBezTo>
                      <a:pt x="54528399" y="16110367"/>
                      <a:pt x="54529670" y="16105287"/>
                      <a:pt x="54529670" y="16097667"/>
                    </a:cubicBezTo>
                    <a:lnTo>
                      <a:pt x="54529670" y="490220"/>
                    </a:lnTo>
                    <a:cubicBezTo>
                      <a:pt x="54529670" y="220980"/>
                      <a:pt x="54320120" y="0"/>
                      <a:pt x="54063578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6097667"/>
                    </a:lnTo>
                    <a:cubicBezTo>
                      <a:pt x="0" y="16366906"/>
                      <a:pt x="209550" y="16587887"/>
                      <a:pt x="466090" y="16587887"/>
                    </a:cubicBezTo>
                    <a:lnTo>
                      <a:pt x="54062306" y="16587887"/>
                    </a:lnTo>
                    <a:cubicBezTo>
                      <a:pt x="54175335" y="16587887"/>
                      <a:pt x="54279478" y="16544706"/>
                      <a:pt x="54359485" y="16474856"/>
                    </a:cubicBezTo>
                    <a:cubicBezTo>
                      <a:pt x="54490299" y="16545978"/>
                      <a:pt x="54802720" y="16686947"/>
                      <a:pt x="55149428" y="16479937"/>
                    </a:cubicBezTo>
                    <a:cubicBezTo>
                      <a:pt x="55150699" y="16479937"/>
                      <a:pt x="54838278" y="16481206"/>
                      <a:pt x="54528399" y="16116717"/>
                    </a:cubicBezTo>
                    <a:lnTo>
                      <a:pt x="54528399" y="16116717"/>
                    </a:ln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941912" y="198949"/>
              <a:ext cx="7668917" cy="2447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2"/>
                </a:lnSpc>
                <a:spcBef>
                  <a:spcPct val="0"/>
                </a:spcBef>
              </a:pPr>
              <a:r>
                <a:rPr lang="en-US" sz="1744">
                  <a:solidFill>
                    <a:srgbClr val="FFFFFF"/>
                  </a:solidFill>
                  <a:latin typeface="DM Sans Bold"/>
                </a:rPr>
                <a:t>ДЖЕЙМС КЛЕРК (Maxwell, James Clerk) (1831–1879), английский физик. Родился 13 июня 1831 в Эдинбурге в семье шотландского дворянина из знатного рода Клерков. Учился сначала в Эдинбургском (1847–1850), затем в Кембриджском (1850–1854) университетах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24720" y="1028700"/>
            <a:ext cx="7058560" cy="860581"/>
            <a:chOff x="0" y="0"/>
            <a:chExt cx="9411414" cy="114744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411414" cy="1147441"/>
              <a:chOff x="0" y="0"/>
              <a:chExt cx="21001538" cy="256051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001538" cy="2659571"/>
              </a:xfrm>
              <a:custGeom>
                <a:avLst/>
                <a:gdLst/>
                <a:ahLst/>
                <a:cxnLst/>
                <a:rect l="l" t="t" r="r" b="b"/>
                <a:pathLst>
                  <a:path w="21001538" h="2659571">
                    <a:moveTo>
                      <a:pt x="20379238" y="2089341"/>
                    </a:moveTo>
                    <a:cubicBezTo>
                      <a:pt x="20379238" y="2082991"/>
                      <a:pt x="20380508" y="2077911"/>
                      <a:pt x="20380508" y="2070291"/>
                    </a:cubicBezTo>
                    <a:lnTo>
                      <a:pt x="20380508" y="490220"/>
                    </a:lnTo>
                    <a:cubicBezTo>
                      <a:pt x="20380508" y="220980"/>
                      <a:pt x="20170958" y="0"/>
                      <a:pt x="19914419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2070291"/>
                    </a:lnTo>
                    <a:cubicBezTo>
                      <a:pt x="0" y="2339531"/>
                      <a:pt x="209550" y="2560511"/>
                      <a:pt x="466090" y="2560511"/>
                    </a:cubicBezTo>
                    <a:lnTo>
                      <a:pt x="19913147" y="2560511"/>
                    </a:lnTo>
                    <a:cubicBezTo>
                      <a:pt x="20026178" y="2560511"/>
                      <a:pt x="20130317" y="2517331"/>
                      <a:pt x="20210328" y="2447481"/>
                    </a:cubicBezTo>
                    <a:cubicBezTo>
                      <a:pt x="20341138" y="2518601"/>
                      <a:pt x="20653558" y="2659571"/>
                      <a:pt x="21000267" y="2452561"/>
                    </a:cubicBezTo>
                    <a:cubicBezTo>
                      <a:pt x="21001538" y="2452561"/>
                      <a:pt x="20689119" y="2453831"/>
                      <a:pt x="20379238" y="2089341"/>
                    </a:cubicBezTo>
                    <a:lnTo>
                      <a:pt x="20379238" y="2089341"/>
                    </a:lnTo>
                    <a:close/>
                  </a:path>
                </a:pathLst>
              </a:custGeom>
              <a:solidFill>
                <a:srgbClr val="2A6797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807924" y="186582"/>
              <a:ext cx="7795566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pc="-32">
                  <a:solidFill>
                    <a:srgbClr val="FFFFFF"/>
                  </a:solidFill>
                  <a:latin typeface="DM Sans Bold"/>
                </a:rPr>
                <a:t>Максвелл Джеймс Клерк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-764840">
            <a:off x="1826510" y="911379"/>
            <a:ext cx="1047108" cy="1095223"/>
            <a:chOff x="0" y="0"/>
            <a:chExt cx="3472180" cy="3804506"/>
          </a:xfrm>
        </p:grpSpPr>
        <p:sp>
          <p:nvSpPr>
            <p:cNvPr id="13" name="Freeform 13"/>
            <p:cNvSpPr/>
            <p:nvPr/>
          </p:nvSpPr>
          <p:spPr>
            <a:xfrm>
              <a:off x="15240" y="248920"/>
              <a:ext cx="3444240" cy="3533996"/>
            </a:xfrm>
            <a:custGeom>
              <a:avLst/>
              <a:gdLst/>
              <a:ahLst/>
              <a:cxnLst/>
              <a:rect l="l" t="t" r="r" b="b"/>
              <a:pathLst>
                <a:path w="3444240" h="3533996">
                  <a:moveTo>
                    <a:pt x="3441700" y="645160"/>
                  </a:moveTo>
                  <a:cubicBezTo>
                    <a:pt x="3444240" y="488950"/>
                    <a:pt x="3422650" y="30480"/>
                    <a:pt x="3422650" y="30480"/>
                  </a:cubicBezTo>
                  <a:cubicBezTo>
                    <a:pt x="3422650" y="30480"/>
                    <a:pt x="3037840" y="40640"/>
                    <a:pt x="2684780" y="40640"/>
                  </a:cubicBezTo>
                  <a:cubicBezTo>
                    <a:pt x="265303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685636"/>
                    <a:pt x="21590" y="2877406"/>
                  </a:cubicBezTo>
                  <a:cubicBezTo>
                    <a:pt x="6350" y="3122516"/>
                    <a:pt x="0" y="3495896"/>
                    <a:pt x="0" y="3495896"/>
                  </a:cubicBezTo>
                  <a:cubicBezTo>
                    <a:pt x="204470" y="3526376"/>
                    <a:pt x="450850" y="3533996"/>
                    <a:pt x="657860" y="3531457"/>
                  </a:cubicBezTo>
                  <a:cubicBezTo>
                    <a:pt x="891540" y="3531457"/>
                    <a:pt x="2616200" y="3531457"/>
                    <a:pt x="2616200" y="3531457"/>
                  </a:cubicBezTo>
                  <a:lnTo>
                    <a:pt x="3402330" y="3517487"/>
                  </a:lnTo>
                  <a:cubicBezTo>
                    <a:pt x="3402330" y="3517487"/>
                    <a:pt x="3441700" y="2815176"/>
                    <a:pt x="3441700" y="2689446"/>
                  </a:cubicBezTo>
                  <a:cubicBezTo>
                    <a:pt x="3441700" y="2515456"/>
                    <a:pt x="3439160" y="803910"/>
                    <a:pt x="3441700" y="645160"/>
                  </a:cubicBezTo>
                  <a:close/>
                </a:path>
              </a:pathLst>
            </a:custGeom>
            <a:solidFill>
              <a:srgbClr val="BDDDF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35A1F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2047683"/>
            <a:ext cx="4592737" cy="489892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22037" y="2500888"/>
            <a:ext cx="4628214" cy="543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100F0D"/>
                </a:solidFill>
                <a:latin typeface="DM Sans Bold"/>
              </a:rPr>
              <a:t>Он предложил свою знаменитую систему дифференциальных уравнений (уравнений Максвелла), которые позволяют найти</a:t>
            </a:r>
          </a:p>
          <a:p>
            <a:pPr marL="0" lvl="0" indent="0">
              <a:lnSpc>
                <a:spcPts val="3919"/>
              </a:lnSpc>
            </a:pPr>
            <a:r>
              <a:rPr lang="en-US" sz="2800">
                <a:solidFill>
                  <a:srgbClr val="100F0D"/>
                </a:solidFill>
                <a:latin typeface="Arimo Bold"/>
              </a:rPr>
              <a:t>векторы E  и B  в любой точке заданной области пространства по известным источникам — зарядам и токам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6223"/>
            <a:ext cx="5820310" cy="1104955"/>
            <a:chOff x="0" y="0"/>
            <a:chExt cx="7760414" cy="147327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760414" cy="1473273"/>
              <a:chOff x="0" y="0"/>
              <a:chExt cx="17317337" cy="32876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317337" cy="3386664"/>
              </a:xfrm>
              <a:custGeom>
                <a:avLst/>
                <a:gdLst/>
                <a:ahLst/>
                <a:cxnLst/>
                <a:rect l="l" t="t" r="r" b="b"/>
                <a:pathLst>
                  <a:path w="17317337" h="3386664">
                    <a:moveTo>
                      <a:pt x="16695037" y="2816434"/>
                    </a:moveTo>
                    <a:cubicBezTo>
                      <a:pt x="16695037" y="2810084"/>
                      <a:pt x="16696306" y="2805004"/>
                      <a:pt x="16696306" y="2797384"/>
                    </a:cubicBezTo>
                    <a:lnTo>
                      <a:pt x="16696306" y="490220"/>
                    </a:lnTo>
                    <a:cubicBezTo>
                      <a:pt x="16696306" y="220980"/>
                      <a:pt x="16486756" y="0"/>
                      <a:pt x="16230217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2797384"/>
                    </a:lnTo>
                    <a:cubicBezTo>
                      <a:pt x="0" y="3066624"/>
                      <a:pt x="209550" y="3287604"/>
                      <a:pt x="466090" y="3287604"/>
                    </a:cubicBezTo>
                    <a:lnTo>
                      <a:pt x="16228947" y="3287604"/>
                    </a:lnTo>
                    <a:cubicBezTo>
                      <a:pt x="16341976" y="3287604"/>
                      <a:pt x="16446117" y="3244424"/>
                      <a:pt x="16526126" y="3174574"/>
                    </a:cubicBezTo>
                    <a:cubicBezTo>
                      <a:pt x="16656937" y="3245694"/>
                      <a:pt x="16969356" y="3386664"/>
                      <a:pt x="17316067" y="3179654"/>
                    </a:cubicBezTo>
                    <a:cubicBezTo>
                      <a:pt x="17317337" y="3179654"/>
                      <a:pt x="17004917" y="3180924"/>
                      <a:pt x="16695037" y="2816434"/>
                    </a:cubicBezTo>
                    <a:lnTo>
                      <a:pt x="16695037" y="2816434"/>
                    </a:ln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7624" y="158007"/>
              <a:ext cx="5865166" cy="1062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20"/>
                </a:lnSpc>
                <a:spcBef>
                  <a:spcPct val="0"/>
                </a:spcBef>
              </a:pPr>
              <a:r>
                <a:rPr lang="en-US" sz="4800" spc="-48">
                  <a:solidFill>
                    <a:srgbClr val="FFFFFF"/>
                  </a:solidFill>
                  <a:latin typeface="DM Sans Bold"/>
                </a:rPr>
                <a:t>значение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841104"/>
            <a:ext cx="5521459" cy="4446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Уравнения</a:t>
            </a:r>
            <a:r>
              <a:rPr lang="en-US" sz="28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Максвелла</a:t>
            </a:r>
            <a:r>
              <a:rPr lang="en-US" sz="28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легли</a:t>
            </a:r>
            <a:r>
              <a:rPr lang="en-US" sz="2800" dirty="0">
                <a:solidFill>
                  <a:srgbClr val="100F0D"/>
                </a:solidFill>
                <a:latin typeface="DM Sans Bold"/>
              </a:rPr>
              <a:t> в </a:t>
            </a: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основу</a:t>
            </a:r>
            <a:r>
              <a:rPr lang="en-US" sz="28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электродинамики</a:t>
            </a:r>
            <a:r>
              <a:rPr lang="en-US" sz="2800" dirty="0">
                <a:solidFill>
                  <a:srgbClr val="100F0D"/>
                </a:solidFill>
                <a:latin typeface="DM Sans Bold"/>
              </a:rPr>
              <a:t> и </a:t>
            </a: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позволили</a:t>
            </a:r>
            <a:r>
              <a:rPr lang="en-US" sz="2800" dirty="0">
                <a:solidFill>
                  <a:srgbClr val="100F0D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DM Sans Bold"/>
              </a:rPr>
              <a:t>объяснить</a:t>
            </a:r>
            <a:endParaRPr lang="en-US" sz="2800" dirty="0">
              <a:solidFill>
                <a:srgbClr val="100F0D"/>
              </a:solidFill>
              <a:latin typeface="DM Sans Bold"/>
            </a:endParaRPr>
          </a:p>
          <a:p>
            <a:pPr>
              <a:lnSpc>
                <a:spcPts val="3919"/>
              </a:lnSpc>
            </a:pP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все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известные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на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тот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момент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явления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электричества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и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магнетизма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.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Но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мало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того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—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уравнения</a:t>
            </a:r>
            <a:endParaRPr lang="en-US" sz="2400" dirty="0">
              <a:solidFill>
                <a:srgbClr val="100F0D"/>
              </a:solidFill>
              <a:latin typeface="Arimo Bold"/>
            </a:endParaRPr>
          </a:p>
          <a:p>
            <a:pPr marL="0" lvl="0" indent="0">
              <a:lnSpc>
                <a:spcPts val="3919"/>
              </a:lnSpc>
            </a:pP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Максвелла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дали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возможность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предсказывать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новые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 </a:t>
            </a:r>
            <a:r>
              <a:rPr lang="en-US" sz="2400" dirty="0" err="1">
                <a:solidFill>
                  <a:srgbClr val="100F0D"/>
                </a:solidFill>
                <a:latin typeface="Arimo Bold"/>
              </a:rPr>
              <a:t>явления</a:t>
            </a:r>
            <a:r>
              <a:rPr lang="en-US" sz="2400" dirty="0">
                <a:solidFill>
                  <a:srgbClr val="100F0D"/>
                </a:solidFill>
                <a:latin typeface="Arimo Bold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126" y="7071157"/>
            <a:ext cx="6184021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800" u="none">
                <a:solidFill>
                  <a:srgbClr val="100F0D"/>
                </a:solidFill>
                <a:latin typeface="DM Sans Bold"/>
              </a:rPr>
              <a:t>Tак среди решений уравнений Максвелла обнаружились поля с неизвестными ранее свойствами —электромагнитные волны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981075"/>
            <a:ext cx="8115300" cy="627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00F0D"/>
                </a:solidFill>
                <a:latin typeface="DM Sans"/>
              </a:rPr>
              <a:t>А</a:t>
            </a:r>
            <a:r>
              <a:rPr lang="en-US" sz="2400">
                <a:solidFill>
                  <a:srgbClr val="100F0D"/>
                </a:solidFill>
                <a:latin typeface="DM Sans Bold"/>
              </a:rPr>
              <a:t> именно, уравнения Максвелла допускали решения в виде </a:t>
            </a:r>
            <a:r>
              <a:rPr lang="en-US" sz="2400">
                <a:solidFill>
                  <a:srgbClr val="100F0D"/>
                </a:solidFill>
                <a:latin typeface="Arimo Bold"/>
              </a:rPr>
              <a:t>электромагнитного поля, которое может распространяться в пространстве, захватывая с течением времени все новые и новые области. Скорость этого распространения конечна и зависит от среды, заполняющей пространство. Но электромагнитные волны не нуждаются ни в какой среде — они могут распространяться даже сквозь пустоту. Скорость распространения электромагнитных волн в вакууме совпадает со скоростью света c = 300000 км/с (сам свет также является электромагнитной волной</a:t>
            </a:r>
          </a:p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00F0D"/>
                </a:solidFill>
                <a:latin typeface="DM Sans Bold"/>
              </a:rPr>
              <a:t>: электромагнитные волны были впервые обнаружены в опытах Герца через восемь лет</a:t>
            </a:r>
            <a:r>
              <a:rPr lang="en-US" sz="2400">
                <a:solidFill>
                  <a:srgbClr val="100F0D"/>
                </a:solidFill>
                <a:latin typeface="Arimo Bold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8548223"/>
            <a:ext cx="393304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00F0D"/>
                </a:solidFill>
                <a:latin typeface="DM Sans Bold"/>
              </a:rPr>
              <a:t>источники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97013" y="9106169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</a:pPr>
            <a:r>
              <a:rPr lang="en-US" sz="2400">
                <a:solidFill>
                  <a:srgbClr val="100F0D"/>
                </a:solidFill>
                <a:latin typeface="DM Sans Bold"/>
              </a:rPr>
              <a:t>https://mathus.ru/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782</Words>
  <Application>Microsoft Office PowerPoint</Application>
  <PresentationFormat>Произвольный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DM Sans</vt:lpstr>
      <vt:lpstr>Open Sans Light Bold</vt:lpstr>
      <vt:lpstr>Calibri</vt:lpstr>
      <vt:lpstr>Arimo</vt:lpstr>
      <vt:lpstr>Arimo Bold</vt:lpstr>
      <vt:lpstr>DM Sans Bold</vt:lpstr>
      <vt:lpstr>Open Sans Light</vt:lpstr>
      <vt:lpstr>Open Sans Light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Электромагнитное поле</dc:title>
  <dc:creator>Галина</dc:creator>
  <cp:lastModifiedBy>RePack by Diakov</cp:lastModifiedBy>
  <cp:revision>2</cp:revision>
  <dcterms:created xsi:type="dcterms:W3CDTF">2006-08-16T00:00:00Z</dcterms:created>
  <dcterms:modified xsi:type="dcterms:W3CDTF">2020-10-27T14:02:11Z</dcterms:modified>
  <dc:identifier>DAELzMb7zLo</dc:identifier>
</cp:coreProperties>
</file>