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Montserrat" charset="1" panose="00000500000000000000"/>
      <p:regular r:id="rId15"/>
    </p:embeddedFont>
    <p:embeddedFont>
      <p:font typeface="Montserrat Bold" charset="1" panose="00000600000000000000"/>
      <p:regular r:id="rId16"/>
    </p:embeddedFont>
    <p:embeddedFont>
      <p:font typeface="Montserrat Italics" charset="1" panose="00000500000000000000"/>
      <p:regular r:id="rId17"/>
    </p:embeddedFont>
    <p:embeddedFont>
      <p:font typeface="Montserrat Bold Italics" charset="1" panose="00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39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74730" y="2825673"/>
            <a:ext cx="7184570" cy="4442099"/>
            <a:chOff x="0" y="0"/>
            <a:chExt cx="9579426" cy="592279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23825"/>
              <a:ext cx="9579426" cy="4410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00"/>
                </a:lnSpc>
              </a:pPr>
              <a:r>
                <a:rPr lang="en-US" sz="6400" spc="64">
                  <a:solidFill>
                    <a:srgbClr val="FFFFFF"/>
                  </a:solidFill>
                  <a:latin typeface="Fredoka One Bold"/>
                </a:rPr>
                <a:t>ВТОРОЙ И ТРЕТИЙ ЗАКОНЫ НЬЮТОНА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996844"/>
              <a:ext cx="9579426" cy="925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4000" spc="40">
                  <a:solidFill>
                    <a:srgbClr val="FFFFFF"/>
                  </a:solidFill>
                  <a:latin typeface="Montserrat Bold"/>
                </a:rPr>
                <a:t>физика. 10 класс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38967" y="674067"/>
            <a:ext cx="8566686" cy="8566686"/>
            <a:chOff x="0" y="0"/>
            <a:chExt cx="11422248" cy="1142224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928641" y="909160"/>
              <a:ext cx="9564966" cy="9564966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alphaModFix amt="30000"/>
          </a:blip>
          <a:srcRect l="0" t="0" r="0" b="0"/>
          <a:stretch>
            <a:fillRect/>
          </a:stretch>
        </p:blipFill>
        <p:spPr>
          <a:xfrm flipH="false" flipV="false" rot="1398259">
            <a:off x="994249" y="3077541"/>
            <a:ext cx="1351028" cy="106362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>
            <a:alphaModFix amt="30000"/>
          </a:blip>
          <a:srcRect l="0" t="0" r="0" b="0"/>
          <a:stretch>
            <a:fillRect/>
          </a:stretch>
        </p:blipFill>
        <p:spPr>
          <a:xfrm flipH="false" flipV="false" rot="-2866642">
            <a:off x="7287925" y="985538"/>
            <a:ext cx="1291543" cy="101679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alphaModFix amt="30000"/>
          </a:blip>
          <a:srcRect l="0" t="0" r="0" b="0"/>
          <a:stretch>
            <a:fillRect/>
          </a:stretch>
        </p:blipFill>
        <p:spPr>
          <a:xfrm flipH="false" flipV="false" rot="0">
            <a:off x="1117369" y="6113189"/>
            <a:ext cx="815228" cy="821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alphaModFix amt="30000"/>
          </a:blip>
          <a:srcRect l="0" t="0" r="0" b="0"/>
          <a:stretch>
            <a:fillRect/>
          </a:stretch>
        </p:blipFill>
        <p:spPr>
          <a:xfrm flipH="false" flipV="false" rot="0">
            <a:off x="2375680" y="396801"/>
            <a:ext cx="815228" cy="821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7259300" y="674067"/>
            <a:ext cx="400729" cy="266667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7459665" y="9428029"/>
            <a:ext cx="200365" cy="200365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alphaModFix amt="30000"/>
          </a:blip>
          <a:srcRect l="0" t="0" r="0" b="0"/>
          <a:stretch>
            <a:fillRect/>
          </a:stretch>
        </p:blipFill>
        <p:spPr>
          <a:xfrm flipH="false" flipV="false" rot="-1288589">
            <a:off x="7529370" y="3628886"/>
            <a:ext cx="1181173" cy="156164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rcRect l="0" t="499" r="2720" b="0"/>
          <a:stretch>
            <a:fillRect/>
          </a:stretch>
        </p:blipFill>
        <p:spPr>
          <a:xfrm flipH="false" flipV="false" rot="0">
            <a:off x="1524983" y="807401"/>
            <a:ext cx="7434979" cy="8907435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9672914" y="740726"/>
            <a:ext cx="334015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FFFF"/>
                </a:solidFill>
                <a:latin typeface="Open Sans Light Bold"/>
              </a:rPr>
              <a:t>методист.сайт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5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2684" y="674067"/>
            <a:ext cx="8566686" cy="8566686"/>
            <a:chOff x="0" y="0"/>
            <a:chExt cx="11422248" cy="1142224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928641" y="909160"/>
              <a:ext cx="9564966" cy="9564966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5882"/>
                </a:srgbClr>
              </a:solidFill>
            </p:spPr>
          </p:sp>
        </p:grp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27961"/>
          <a:stretch>
            <a:fillRect/>
          </a:stretch>
        </p:blipFill>
        <p:spPr>
          <a:xfrm flipH="false" flipV="false" rot="0">
            <a:off x="2012490" y="1972891"/>
            <a:ext cx="4831102" cy="5624647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8048380" y="476656"/>
            <a:ext cx="8922339" cy="5206946"/>
            <a:chOff x="0" y="0"/>
            <a:chExt cx="11896452" cy="694259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47625"/>
              <a:ext cx="11896452" cy="11896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83"/>
                </a:lnSpc>
              </a:pPr>
              <a:r>
                <a:rPr lang="en-US" sz="2283">
                  <a:solidFill>
                    <a:srgbClr val="FFFFFF"/>
                  </a:solidFill>
                  <a:latin typeface="Fredoka One Bold"/>
                </a:rPr>
                <a:t>СИЛА — ЭТО ВЕКТОРНАЯ</a:t>
              </a:r>
            </a:p>
            <a:p>
              <a:pPr>
                <a:lnSpc>
                  <a:spcPts val="2283"/>
                </a:lnSpc>
              </a:pPr>
              <a:r>
                <a:rPr lang="en-US" sz="2283">
                  <a:solidFill>
                    <a:srgbClr val="FFFFFF"/>
                  </a:solidFill>
                  <a:latin typeface="Arimo"/>
                </a:rPr>
                <a:t>величина, являющаяся мерой воздействия одного тела на другое.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46260" y="2041664"/>
              <a:ext cx="11750192" cy="4900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Montserrat Bold"/>
                </a:rPr>
                <a:t>БУДУЧИ ВЕКТОРОМ, СИЛА ХАРАКТЕРИЗУЕТСЯ МОДУЛЕМ (АБСОЛЮТНОЙ ВЕЛИЧИНОЙ) И НАПРАВЛЕНИЕМ </a:t>
              </a:r>
              <a:r>
                <a:rPr lang="en-US" sz="2399">
                  <a:solidFill>
                    <a:srgbClr val="FFFFFF"/>
                  </a:solidFill>
                  <a:latin typeface="Montserrat"/>
                </a:rPr>
                <a:t>В ПРОСТРАНСТВЕ. КРОМЕ ТОГО, ВАЖНА ТОЧКА ПРИЛОЖЕНИЯ СИЛЫ: ОДНА И ТА ЖЕ ПО МОДУЛЮ И НАПРАВЛЕНИЮ СИЛА, ПРИЛОЖЕННАЯ В РАЗНЫХ ТОЧКАХ ТЕЛА, МОЖЕТ ОКАЗЫВАТЬ РАЗЛИЧНОЕ ВОЗДЕЙСТВИЕ. </a:t>
              </a:r>
            </a:p>
            <a:p>
              <a:pPr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Montserrat"/>
                </a:rPr>
                <a:t>ТАК,</a:t>
              </a:r>
            </a:p>
            <a:p>
              <a:pPr>
                <a:lnSpc>
                  <a:spcPts val="2399"/>
                </a:lnSpc>
              </a:pPr>
              <a:r>
                <a:rPr lang="en-US" sz="2399">
                  <a:solidFill>
                    <a:srgbClr val="FFFFFF"/>
                  </a:solidFill>
                  <a:latin typeface="Montserrat"/>
                </a:rPr>
                <a:t>ЕСЛИ ВЗЯТЬСЯ ЗА ОБОД ВЕЛОСИПЕДНОГО КОЛЕСА И ПОТЯНУТЬ ПО КАСАТЕЛЬНОЙ К ОБОДУ, ТО КОЛЕСО НАЧНЁТ ВРАЩАТЬСЯ. ЕСЛИ ЖЕ ТЯНУТЬ ВДОЛЬ РАДИУСА, НИКАКОГО ВРАЩЕНИЯ НЕ БУДЕТ.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7259300" y="674067"/>
            <a:ext cx="400729" cy="266667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7459665" y="9428029"/>
            <a:ext cx="200365" cy="200365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359714" y="5954382"/>
            <a:ext cx="5601593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400">
                <a:solidFill>
                  <a:srgbClr val="FFFFFF"/>
                </a:solidFill>
                <a:latin typeface="Open Sans Light Bold"/>
              </a:rPr>
              <a:t>Принцип суперпозиции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048380" y="7096747"/>
            <a:ext cx="8882658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 Light Bold Italics"/>
              </a:rPr>
              <a:t>Пусть на тело действуют силы F1, F2, . . . , Fn.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 Light Bold Italics"/>
              </a:rPr>
              <a:t> Если заменить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 Light Bold Italics"/>
              </a:rPr>
              <a:t>их одной силой F = F1 + F2 + . . . + F n, то результат 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 Light Bold Italics"/>
              </a:rPr>
              <a:t>воздействия не изменится.</a:t>
            </a:r>
          </a:p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Open Sans Light Bold Italics"/>
              </a:rPr>
              <a:t>Сила F называется равнодействующей сил F1, F2, . . . , Fn.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5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259300" y="674067"/>
            <a:ext cx="400729" cy="26666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7"/>
            </a:srgbClr>
          </a:solidFill>
        </p:spPr>
      </p:sp>
      <p:grpSp>
        <p:nvGrpSpPr>
          <p:cNvPr name="Group 4" id="4"/>
          <p:cNvGrpSpPr/>
          <p:nvPr/>
        </p:nvGrpSpPr>
        <p:grpSpPr>
          <a:xfrm rot="0">
            <a:off x="17459665" y="9428029"/>
            <a:ext cx="200365" cy="20036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19607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3777899" y="1254876"/>
            <a:ext cx="258538" cy="258538"/>
            <a:chOff x="0" y="0"/>
            <a:chExt cx="1708150" cy="17081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197970" y="1032914"/>
            <a:ext cx="10345131" cy="64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spc="40">
                <a:solidFill>
                  <a:srgbClr val="FFFFFF"/>
                </a:solidFill>
                <a:latin typeface="Montserrat"/>
              </a:rPr>
              <a:t>Второй закон Ньютона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26975" y="2277060"/>
            <a:ext cx="12332325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"/>
              </a:rPr>
              <a:t>Произведение массы тела на вектор ускорения есть равнодействующая всех сил, приложенных к телу: m*a = F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04373" y="4829493"/>
            <a:ext cx="13579452" cy="4443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800">
                <a:solidFill>
                  <a:srgbClr val="FFFFFF"/>
                </a:solidFill>
                <a:latin typeface="Open Sans Light"/>
              </a:rPr>
              <a:t>второй закон Ньютона связывает векторы ускорения и силы. Это означает,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что справедливы следующие утверждения.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1. ma = F, где a — модуль ускорения, F — модуль равнодействующей силы.</a:t>
            </a:r>
          </a:p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2. Вектор ускорения сонаправлен с вектором равнодействующей силы, так как масса тела положительна.</a:t>
            </a: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"/>
              </a:rPr>
              <a:t>Например, если тело равномерно движется по окружности , то его ускорение направлено к центру окружности. Стало быть, к центру окружности направлена и равнодействующая всех сил, приложенных к телу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5521" t="0" r="0" b="15734"/>
          <a:stretch>
            <a:fillRect/>
          </a:stretch>
        </p:blipFill>
        <p:spPr>
          <a:xfrm flipH="false" flipV="false" rot="0">
            <a:off x="627024" y="807401"/>
            <a:ext cx="3903281" cy="3394336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>
            <a:alphaModFix amt="30000"/>
          </a:blip>
          <a:srcRect l="0" t="0" r="0" b="0"/>
          <a:stretch>
            <a:fillRect/>
          </a:stretch>
        </p:blipFill>
        <p:spPr>
          <a:xfrm flipH="false" flipV="false" rot="-1288589">
            <a:off x="15833258" y="4367955"/>
            <a:ext cx="1181173" cy="1561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BD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7314" y="1065163"/>
            <a:ext cx="8566686" cy="8566686"/>
            <a:chOff x="0" y="0"/>
            <a:chExt cx="11422248" cy="1142224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1422248" cy="11422248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928641" y="909160"/>
              <a:ext cx="9564966" cy="9564966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alphaModFix amt="30000"/>
          </a:blip>
          <a:srcRect l="0" t="0" r="0" b="0"/>
          <a:stretch>
            <a:fillRect/>
          </a:stretch>
        </p:blipFill>
        <p:spPr>
          <a:xfrm flipH="false" flipV="false" rot="1398259">
            <a:off x="1216959" y="-532201"/>
            <a:ext cx="1637940" cy="128950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30000"/>
          </a:blip>
          <a:srcRect l="0" t="0" r="0" b="0"/>
          <a:stretch>
            <a:fillRect/>
          </a:stretch>
        </p:blipFill>
        <p:spPr>
          <a:xfrm flipH="false" flipV="false" rot="0">
            <a:off x="7420000" y="471189"/>
            <a:ext cx="815228" cy="821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alphaModFix amt="30000"/>
          </a:blip>
          <a:srcRect l="0" t="0" r="0" b="0"/>
          <a:stretch>
            <a:fillRect/>
          </a:stretch>
        </p:blipFill>
        <p:spPr>
          <a:xfrm flipH="false" flipV="false" rot="0">
            <a:off x="-407614" y="2927013"/>
            <a:ext cx="815228" cy="821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20429" y="1530621"/>
            <a:ext cx="4000977" cy="550909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10988" r="0" b="6883"/>
          <a:stretch>
            <a:fillRect/>
          </a:stretch>
        </p:blipFill>
        <p:spPr>
          <a:xfrm flipH="false" flipV="false" rot="0">
            <a:off x="10662206" y="6510733"/>
            <a:ext cx="6827948" cy="3275809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1666863" y="532878"/>
            <a:ext cx="5823291" cy="5635980"/>
            <a:chOff x="0" y="0"/>
            <a:chExt cx="7764388" cy="751464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0"/>
              <a:ext cx="7764388" cy="2193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719"/>
                </a:lnSpc>
              </a:pPr>
              <a:r>
                <a:rPr lang="en-US" sz="4800">
                  <a:solidFill>
                    <a:srgbClr val="FFFFFF"/>
                  </a:solidFill>
                  <a:latin typeface="Fredoka One Bold"/>
                </a:rPr>
                <a:t>ТРЕТИЙ ЗАКОН НЬЮТОНА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175983"/>
              <a:ext cx="7764388" cy="5338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219"/>
                </a:lnSpc>
              </a:pPr>
              <a:r>
                <a:rPr lang="en-US" sz="2800">
                  <a:solidFill>
                    <a:srgbClr val="FFFFFF"/>
                  </a:solidFill>
                  <a:latin typeface="Montserrat Bold Italics"/>
                </a:rPr>
                <a:t>Два тела действуют друг на друга с силами, равными по модулю</a:t>
              </a:r>
            </a:p>
            <a:p>
              <a:pPr algn="r">
                <a:lnSpc>
                  <a:spcPts val="3219"/>
                </a:lnSpc>
              </a:pPr>
              <a:r>
                <a:rPr lang="en-US" sz="2800">
                  <a:solidFill>
                    <a:srgbClr val="FFFFFF"/>
                  </a:solidFill>
                  <a:latin typeface="Arimo Bold Italics"/>
                </a:rPr>
                <a:t>и противоположными по направлению. </a:t>
              </a:r>
            </a:p>
            <a:p>
              <a:pPr algn="r">
                <a:lnSpc>
                  <a:spcPts val="3219"/>
                </a:lnSpc>
              </a:pPr>
              <a:r>
                <a:rPr lang="en-US" sz="2800">
                  <a:solidFill>
                    <a:srgbClr val="FFFFFF"/>
                  </a:solidFill>
                  <a:latin typeface="Arimo Bold Italics"/>
                </a:rPr>
                <a:t>Эти силы имеют одну и ту же физическую природу</a:t>
              </a:r>
            </a:p>
            <a:p>
              <a:pPr algn="r">
                <a:lnSpc>
                  <a:spcPts val="3219"/>
                </a:lnSpc>
              </a:pPr>
              <a:r>
                <a:rPr lang="en-US" sz="2800">
                  <a:solidFill>
                    <a:srgbClr val="FFFFFF"/>
                  </a:solidFill>
                  <a:latin typeface="Arimo Bold Italics"/>
                </a:rPr>
                <a:t>и направлены вдоль прямой, соединяющей их точки приложения.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77314" y="7169319"/>
            <a:ext cx="9491628" cy="246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>
                <a:solidFill>
                  <a:srgbClr val="FFFFFF"/>
                </a:solidFill>
                <a:latin typeface="Open Sans Light Bold Italics"/>
              </a:rPr>
              <a:t>Опыт показывает, что если тело А действует на тело В, то и тело В действует на тело А. Количественную связь между действиями тел друг на друга даёт третий закон Ньютона («действие равно противодействию»).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5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259300" y="674067"/>
            <a:ext cx="400729" cy="26666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627024" y="1374620"/>
            <a:ext cx="17033005" cy="9525"/>
          </a:xfrm>
          <a:prstGeom prst="rect">
            <a:avLst/>
          </a:prstGeom>
          <a:solidFill>
            <a:srgbClr val="FFFFFF">
              <a:alpha val="19607"/>
            </a:srgbClr>
          </a:solid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3777899" y="1254876"/>
            <a:ext cx="258538" cy="258538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5843" y="1254876"/>
            <a:ext cx="11720346" cy="414906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2693174" y="1085850"/>
            <a:ext cx="4566126" cy="771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55"/>
              </a:lnSpc>
            </a:pPr>
            <a:r>
              <a:rPr lang="en-US" sz="3055">
                <a:solidFill>
                  <a:srgbClr val="FFFFFF"/>
                </a:solidFill>
                <a:latin typeface="Montserrat Bold"/>
              </a:rPr>
              <a:t>Например, если карандаш действует на стол с силой P , направленной вниз, то стол действует</a:t>
            </a:r>
          </a:p>
          <a:p>
            <a:pPr algn="r">
              <a:lnSpc>
                <a:spcPts val="3055"/>
              </a:lnSpc>
            </a:pPr>
            <a:r>
              <a:rPr lang="en-US" sz="3055">
                <a:solidFill>
                  <a:srgbClr val="FFFFFF"/>
                </a:solidFill>
                <a:latin typeface="Arimo Bold"/>
              </a:rPr>
              <a:t>на карандаш с силой N , направленной вверх (рис. 1). Эти силы равны по абсолютной величине</a:t>
            </a:r>
          </a:p>
          <a:p>
            <a:pPr algn="r">
              <a:lnSpc>
                <a:spcPts val="3055"/>
              </a:lnSpc>
            </a:pPr>
            <a:r>
              <a:rPr lang="en-US" sz="3055">
                <a:solidFill>
                  <a:srgbClr val="FFFFFF"/>
                </a:solidFill>
                <a:latin typeface="Arimo Bold"/>
              </a:rPr>
              <a:t>Силы P и N~, как видим, приложены к разным телам и поэтому не могут уравновешивать</a:t>
            </a:r>
          </a:p>
          <a:p>
            <a:pPr algn="r">
              <a:lnSpc>
                <a:spcPts val="3055"/>
              </a:lnSpc>
            </a:pPr>
            <a:r>
              <a:rPr lang="en-US" sz="3055">
                <a:solidFill>
                  <a:srgbClr val="FFFFFF"/>
                </a:solidFill>
                <a:latin typeface="Arimo Bold"/>
              </a:rPr>
              <a:t>друг друга (нет смысла говорить об их равнодействующей</a:t>
            </a:r>
            <a:r>
              <a:rPr lang="en-US" sz="3055">
                <a:solidFill>
                  <a:srgbClr val="FFFFFF"/>
                </a:solidFill>
                <a:latin typeface="Arimo"/>
              </a:rPr>
              <a:t>).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499" r="2720" b="0"/>
          <a:stretch>
            <a:fillRect/>
          </a:stretch>
        </p:blipFill>
        <p:spPr>
          <a:xfrm flipH="false" flipV="false" rot="0">
            <a:off x="6706017" y="4913685"/>
            <a:ext cx="3242772" cy="388498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alphaModFix amt="30000"/>
          </a:blip>
          <a:srcRect l="0" t="0" r="0" b="0"/>
          <a:stretch>
            <a:fillRect/>
          </a:stretch>
        </p:blipFill>
        <p:spPr>
          <a:xfrm flipH="false" flipV="false" rot="-2866642">
            <a:off x="10239415" y="6596738"/>
            <a:ext cx="1291543" cy="101679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alphaModFix amt="30000"/>
          </a:blip>
          <a:srcRect l="0" t="0" r="0" b="0"/>
          <a:stretch>
            <a:fillRect/>
          </a:stretch>
        </p:blipFill>
        <p:spPr>
          <a:xfrm flipH="false" flipV="false" rot="0">
            <a:off x="1791180" y="6694536"/>
            <a:ext cx="815228" cy="821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alphaModFix amt="30000"/>
          </a:blip>
          <a:srcRect l="0" t="0" r="0" b="0"/>
          <a:stretch>
            <a:fillRect/>
          </a:stretch>
        </p:blipFill>
        <p:spPr>
          <a:xfrm flipH="false" flipV="false" rot="1398259">
            <a:off x="4004424" y="8279591"/>
            <a:ext cx="1351028" cy="10636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DAEK3GerjPY</dc:identifier>
  <dcterms:modified xsi:type="dcterms:W3CDTF">2011-08-01T06:04:30Z</dcterms:modified>
  <cp:revision>1</cp:revision>
  <dc:title>Второй и третий законы Ньютона</dc:title>
</cp:coreProperties>
</file>