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  <p:embeddedFont>
      <p:font typeface="Open Sans Light" charset="1" panose="020B0306030504020204"/>
      <p:regular r:id="rId15"/>
    </p:embeddedFont>
    <p:embeddedFont>
      <p:font typeface="Open Sans Light Bold" charset="1" panose="020B08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Light Bold Italics" charset="1" panose="020B08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21" Target="slides/slide3.xml" Type="http://schemas.openxmlformats.org/officeDocument/2006/relationships/slide"/><Relationship Id="rId22" Target="slides/slide4.xml" Type="http://schemas.openxmlformats.org/officeDocument/2006/relationships/slide"/><Relationship Id="rId23" Target="slides/slide5.xml" Type="http://schemas.openxmlformats.org/officeDocument/2006/relationships/slide"/><Relationship Id="rId24" Target="slides/slide6.xml" Type="http://schemas.openxmlformats.org/officeDocument/2006/relationships/slide"/><Relationship Id="rId25" Target="slides/slide7.xml" Type="http://schemas.openxmlformats.org/officeDocument/2006/relationships/slide"/><Relationship Id="rId26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744634" y="1035703"/>
            <a:ext cx="257702" cy="8229600"/>
          </a:xfrm>
          <a:prstGeom prst="rect">
            <a:avLst/>
          </a:prstGeom>
          <a:solidFill>
            <a:srgbClr val="020301"/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56487" y="4075297"/>
            <a:ext cx="1463438" cy="213640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133778" y="4625834"/>
            <a:ext cx="10871752" cy="1657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400">
                <a:solidFill>
                  <a:srgbClr val="1A191B"/>
                </a:solidFill>
                <a:latin typeface="League Spartan"/>
              </a:rPr>
              <a:t>Решение задач по теме:</a:t>
            </a:r>
          </a:p>
          <a:p>
            <a:pPr algn="l">
              <a:lnSpc>
                <a:spcPts val="6400"/>
              </a:lnSpc>
            </a:pPr>
            <a:r>
              <a:rPr lang="en-US" sz="6399">
                <a:solidFill>
                  <a:srgbClr val="1A191B"/>
                </a:solidFill>
                <a:latin typeface="League Spartan"/>
              </a:rPr>
              <a:t>"Цепь переменного тока"</a:t>
            </a:r>
            <a:r>
              <a:rPr lang="en-US" sz="6399">
                <a:solidFill>
                  <a:srgbClr val="020301"/>
                </a:solidFill>
                <a:latin typeface="League Spartan"/>
              </a:rPr>
              <a:t>.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sp>
        <p:nvSpPr>
          <p:cNvPr name="TextBox 6" id="6"/>
          <p:cNvSpPr txBox="true"/>
          <p:nvPr/>
        </p:nvSpPr>
        <p:spPr>
          <a:xfrm rot="0">
            <a:off x="5133778" y="1057275"/>
            <a:ext cx="9964019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spc="201">
                <a:solidFill>
                  <a:srgbClr val="1A191B"/>
                </a:solidFill>
                <a:latin typeface="Glacial Indifference Bold"/>
              </a:rPr>
              <a:t>МЕТОДИСТ.САЙТ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512522" y="8854440"/>
            <a:ext cx="9206532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1A191B"/>
                </a:solidFill>
                <a:latin typeface="Glacial Indifference Bold"/>
              </a:rPr>
              <a:t>физика. 11 класс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024796" y="7113740"/>
            <a:ext cx="528101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26252A"/>
                </a:solidFill>
                <a:latin typeface="Open Sans Light Bold Italics"/>
              </a:rPr>
              <a:t>для самостоятельного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6252A"/>
                </a:solidFill>
                <a:latin typeface="Open Sans Light Bold Italics"/>
              </a:rPr>
              <a:t>изучения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811846" y="308578"/>
            <a:ext cx="12893126" cy="966984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-5400000">
            <a:off x="-21852" y="3224330"/>
            <a:ext cx="519767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545454"/>
                </a:solidFill>
                <a:latin typeface="Open Sans Light Bold"/>
              </a:rPr>
              <a:t>ВАЖНО ЗНАТЬ</a:t>
            </a:r>
            <a:r>
              <a:rPr lang="en-US" sz="3400">
                <a:solidFill>
                  <a:srgbClr val="545454"/>
                </a:solidFill>
                <a:latin typeface="Open Sans Light Bold"/>
              </a:rPr>
              <a:t> !!!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01569" y="6437649"/>
            <a:ext cx="2103791" cy="3071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1192740"/>
            <a:ext cx="16312731" cy="704238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298044" y="8934768"/>
            <a:ext cx="1604338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1A191B"/>
                </a:solidFill>
                <a:latin typeface="Open Sans Light Bold Italics"/>
              </a:rPr>
              <a:t> Графики тока и напряжения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49" t="0" r="0" b="0"/>
          <a:stretch>
            <a:fillRect/>
          </a:stretch>
        </p:blipFill>
        <p:spPr>
          <a:xfrm flipH="false" flipV="false" rot="0">
            <a:off x="4001053" y="889209"/>
            <a:ext cx="13772595" cy="899022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1028700"/>
            <a:ext cx="2103791" cy="3071228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3712038" y="459829"/>
            <a:ext cx="14575962" cy="9827171"/>
            <a:chOff x="0" y="0"/>
            <a:chExt cx="4066409" cy="2741589"/>
          </a:xfrm>
        </p:grpSpPr>
        <p:sp>
          <p:nvSpPr>
            <p:cNvPr name="Freeform 5" id="5"/>
            <p:cNvSpPr/>
            <p:nvPr/>
          </p:nvSpPr>
          <p:spPr>
            <a:xfrm>
              <a:off x="12700" y="10160"/>
              <a:ext cx="4039739" cy="2718729"/>
            </a:xfrm>
            <a:custGeom>
              <a:avLst/>
              <a:gdLst/>
              <a:ahLst/>
              <a:cxnLst/>
              <a:rect r="r" b="b" t="t" l="l"/>
              <a:pathLst>
                <a:path h="2718729" w="4039739">
                  <a:moveTo>
                    <a:pt x="3969889" y="2295893"/>
                  </a:moveTo>
                  <a:lnTo>
                    <a:pt x="3969889" y="2648879"/>
                  </a:lnTo>
                  <a:lnTo>
                    <a:pt x="69850" y="2648879"/>
                  </a:lnTo>
                  <a:lnTo>
                    <a:pt x="69850" y="69850"/>
                  </a:lnTo>
                  <a:lnTo>
                    <a:pt x="1169727" y="69850"/>
                  </a:lnTo>
                  <a:lnTo>
                    <a:pt x="1169727" y="57150"/>
                  </a:lnTo>
                  <a:lnTo>
                    <a:pt x="57150" y="57150"/>
                  </a:lnTo>
                  <a:lnTo>
                    <a:pt x="57150" y="2661579"/>
                  </a:lnTo>
                  <a:lnTo>
                    <a:pt x="3982589" y="2661579"/>
                  </a:lnTo>
                  <a:lnTo>
                    <a:pt x="3982589" y="57150"/>
                  </a:lnTo>
                  <a:lnTo>
                    <a:pt x="2862275" y="57150"/>
                  </a:lnTo>
                  <a:lnTo>
                    <a:pt x="2862275" y="69850"/>
                  </a:lnTo>
                  <a:lnTo>
                    <a:pt x="3969889" y="69850"/>
                  </a:lnTo>
                  <a:lnTo>
                    <a:pt x="3969889" y="2295893"/>
                  </a:lnTo>
                  <a:close/>
                  <a:moveTo>
                    <a:pt x="2862275" y="0"/>
                  </a:moveTo>
                  <a:lnTo>
                    <a:pt x="2862275" y="12700"/>
                  </a:lnTo>
                  <a:lnTo>
                    <a:pt x="4027039" y="12700"/>
                  </a:lnTo>
                  <a:lnTo>
                    <a:pt x="4027039" y="2706029"/>
                  </a:lnTo>
                  <a:lnTo>
                    <a:pt x="12700" y="2706029"/>
                  </a:lnTo>
                  <a:lnTo>
                    <a:pt x="12700" y="12700"/>
                  </a:lnTo>
                  <a:lnTo>
                    <a:pt x="1169727" y="12700"/>
                  </a:lnTo>
                  <a:lnTo>
                    <a:pt x="1169727" y="0"/>
                  </a:lnTo>
                  <a:lnTo>
                    <a:pt x="0" y="0"/>
                  </a:lnTo>
                  <a:lnTo>
                    <a:pt x="0" y="2718729"/>
                  </a:lnTo>
                  <a:lnTo>
                    <a:pt x="4039739" y="2718729"/>
                  </a:lnTo>
                  <a:lnTo>
                    <a:pt x="4039739" y="0"/>
                  </a:lnTo>
                  <a:lnTo>
                    <a:pt x="2862275" y="0"/>
                  </a:lnTo>
                  <a:close/>
                </a:path>
              </a:pathLst>
            </a:custGeom>
            <a:solidFill>
              <a:srgbClr val="626265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9691" t="20244" r="5814" b="15937"/>
          <a:stretch>
            <a:fillRect/>
          </a:stretch>
        </p:blipFill>
        <p:spPr>
          <a:xfrm flipH="false" flipV="false" rot="0">
            <a:off x="0" y="1028700"/>
            <a:ext cx="15008983" cy="850227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5602954" y="1028700"/>
            <a:ext cx="1702790" cy="248582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68050" y="780392"/>
            <a:ext cx="15129116" cy="9250773"/>
            <a:chOff x="0" y="0"/>
            <a:chExt cx="4389736" cy="2684126"/>
          </a:xfrm>
        </p:grpSpPr>
        <p:sp>
          <p:nvSpPr>
            <p:cNvPr name="Freeform 5" id="5"/>
            <p:cNvSpPr/>
            <p:nvPr/>
          </p:nvSpPr>
          <p:spPr>
            <a:xfrm>
              <a:off x="12700" y="10160"/>
              <a:ext cx="4363066" cy="2661266"/>
            </a:xfrm>
            <a:custGeom>
              <a:avLst/>
              <a:gdLst/>
              <a:ahLst/>
              <a:cxnLst/>
              <a:rect r="r" b="b" t="t" l="l"/>
              <a:pathLst>
                <a:path h="2661266" w="4363066">
                  <a:moveTo>
                    <a:pt x="4293216" y="2243488"/>
                  </a:moveTo>
                  <a:lnTo>
                    <a:pt x="4293216" y="2591416"/>
                  </a:lnTo>
                  <a:lnTo>
                    <a:pt x="69850" y="2591416"/>
                  </a:lnTo>
                  <a:lnTo>
                    <a:pt x="69850" y="69850"/>
                  </a:lnTo>
                  <a:lnTo>
                    <a:pt x="1253803" y="69850"/>
                  </a:lnTo>
                  <a:lnTo>
                    <a:pt x="1253803" y="57150"/>
                  </a:lnTo>
                  <a:lnTo>
                    <a:pt x="57150" y="57150"/>
                  </a:lnTo>
                  <a:lnTo>
                    <a:pt x="57150" y="2604116"/>
                  </a:lnTo>
                  <a:lnTo>
                    <a:pt x="4305916" y="2604116"/>
                  </a:lnTo>
                  <a:lnTo>
                    <a:pt x="4305916" y="57150"/>
                  </a:lnTo>
                  <a:lnTo>
                    <a:pt x="3099347" y="57150"/>
                  </a:lnTo>
                  <a:lnTo>
                    <a:pt x="3099347" y="69850"/>
                  </a:lnTo>
                  <a:lnTo>
                    <a:pt x="4293216" y="69850"/>
                  </a:lnTo>
                  <a:lnTo>
                    <a:pt x="4293216" y="2243487"/>
                  </a:lnTo>
                  <a:close/>
                  <a:moveTo>
                    <a:pt x="3099347" y="0"/>
                  </a:moveTo>
                  <a:lnTo>
                    <a:pt x="3099347" y="12700"/>
                  </a:lnTo>
                  <a:lnTo>
                    <a:pt x="4350366" y="12700"/>
                  </a:lnTo>
                  <a:lnTo>
                    <a:pt x="4350366" y="2648566"/>
                  </a:lnTo>
                  <a:lnTo>
                    <a:pt x="12700" y="2648566"/>
                  </a:lnTo>
                  <a:lnTo>
                    <a:pt x="12700" y="12700"/>
                  </a:lnTo>
                  <a:lnTo>
                    <a:pt x="1253803" y="12700"/>
                  </a:lnTo>
                  <a:lnTo>
                    <a:pt x="1253803" y="0"/>
                  </a:lnTo>
                  <a:lnTo>
                    <a:pt x="0" y="0"/>
                  </a:lnTo>
                  <a:lnTo>
                    <a:pt x="0" y="2661266"/>
                  </a:lnTo>
                  <a:lnTo>
                    <a:pt x="4363066" y="2661266"/>
                  </a:lnTo>
                  <a:lnTo>
                    <a:pt x="4363066" y="0"/>
                  </a:lnTo>
                  <a:lnTo>
                    <a:pt x="3099347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199" t="19813" r="2584" b="0"/>
          <a:stretch>
            <a:fillRect/>
          </a:stretch>
        </p:blipFill>
        <p:spPr>
          <a:xfrm flipH="false" flipV="false" rot="0">
            <a:off x="3146943" y="412856"/>
            <a:ext cx="14664894" cy="946128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6950307"/>
            <a:ext cx="1456714" cy="212659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2832550" y="208862"/>
            <a:ext cx="14979287" cy="9665283"/>
            <a:chOff x="0" y="0"/>
            <a:chExt cx="4346263" cy="2804396"/>
          </a:xfrm>
        </p:grpSpPr>
        <p:sp>
          <p:nvSpPr>
            <p:cNvPr name="Freeform 5" id="5"/>
            <p:cNvSpPr/>
            <p:nvPr/>
          </p:nvSpPr>
          <p:spPr>
            <a:xfrm>
              <a:off x="12700" y="10160"/>
              <a:ext cx="4319593" cy="2781536"/>
            </a:xfrm>
            <a:custGeom>
              <a:avLst/>
              <a:gdLst/>
              <a:ahLst/>
              <a:cxnLst/>
              <a:rect r="r" b="b" t="t" l="l"/>
              <a:pathLst>
                <a:path h="2781536" w="4319593">
                  <a:moveTo>
                    <a:pt x="4249743" y="2353173"/>
                  </a:moveTo>
                  <a:lnTo>
                    <a:pt x="4249743" y="2711686"/>
                  </a:lnTo>
                  <a:lnTo>
                    <a:pt x="69850" y="2711686"/>
                  </a:lnTo>
                  <a:lnTo>
                    <a:pt x="69850" y="69850"/>
                  </a:lnTo>
                  <a:lnTo>
                    <a:pt x="1242499" y="69850"/>
                  </a:lnTo>
                  <a:lnTo>
                    <a:pt x="1242499" y="57150"/>
                  </a:lnTo>
                  <a:lnTo>
                    <a:pt x="57150" y="57150"/>
                  </a:lnTo>
                  <a:lnTo>
                    <a:pt x="57150" y="2724386"/>
                  </a:lnTo>
                  <a:lnTo>
                    <a:pt x="4262443" y="2724386"/>
                  </a:lnTo>
                  <a:lnTo>
                    <a:pt x="4262443" y="57150"/>
                  </a:lnTo>
                  <a:lnTo>
                    <a:pt x="3067471" y="57150"/>
                  </a:lnTo>
                  <a:lnTo>
                    <a:pt x="3067471" y="69850"/>
                  </a:lnTo>
                  <a:lnTo>
                    <a:pt x="4249743" y="69850"/>
                  </a:lnTo>
                  <a:lnTo>
                    <a:pt x="4249743" y="2353173"/>
                  </a:lnTo>
                  <a:close/>
                  <a:moveTo>
                    <a:pt x="3067471" y="0"/>
                  </a:moveTo>
                  <a:lnTo>
                    <a:pt x="3067471" y="12700"/>
                  </a:lnTo>
                  <a:lnTo>
                    <a:pt x="4306893" y="12700"/>
                  </a:lnTo>
                  <a:lnTo>
                    <a:pt x="4306893" y="2768836"/>
                  </a:lnTo>
                  <a:lnTo>
                    <a:pt x="12700" y="2768836"/>
                  </a:lnTo>
                  <a:lnTo>
                    <a:pt x="12700" y="12700"/>
                  </a:lnTo>
                  <a:lnTo>
                    <a:pt x="1242499" y="12700"/>
                  </a:lnTo>
                  <a:lnTo>
                    <a:pt x="1242499" y="0"/>
                  </a:lnTo>
                  <a:lnTo>
                    <a:pt x="0" y="0"/>
                  </a:lnTo>
                  <a:lnTo>
                    <a:pt x="0" y="2781536"/>
                  </a:lnTo>
                  <a:lnTo>
                    <a:pt x="4319593" y="2781536"/>
                  </a:lnTo>
                  <a:lnTo>
                    <a:pt x="4319593" y="0"/>
                  </a:lnTo>
                  <a:lnTo>
                    <a:pt x="3067471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90978" y="1028700"/>
            <a:ext cx="1680354" cy="245307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6" r="0" b="316"/>
          <a:stretch>
            <a:fillRect/>
          </a:stretch>
        </p:blipFill>
        <p:spPr>
          <a:xfrm flipH="false" flipV="false" rot="0">
            <a:off x="5047847" y="1028700"/>
            <a:ext cx="11314286" cy="843193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4114800" y="430687"/>
            <a:ext cx="13144500" cy="9658762"/>
            <a:chOff x="0" y="0"/>
            <a:chExt cx="3813897" cy="2802504"/>
          </a:xfrm>
        </p:grpSpPr>
        <p:sp>
          <p:nvSpPr>
            <p:cNvPr name="Freeform 5" id="5"/>
            <p:cNvSpPr/>
            <p:nvPr/>
          </p:nvSpPr>
          <p:spPr>
            <a:xfrm>
              <a:off x="12700" y="10160"/>
              <a:ext cx="3787227" cy="2779645"/>
            </a:xfrm>
            <a:custGeom>
              <a:avLst/>
              <a:gdLst/>
              <a:ahLst/>
              <a:cxnLst/>
              <a:rect r="r" b="b" t="t" l="l"/>
              <a:pathLst>
                <a:path h="2779645" w="3787227">
                  <a:moveTo>
                    <a:pt x="3717377" y="2351447"/>
                  </a:moveTo>
                  <a:lnTo>
                    <a:pt x="3717377" y="2709795"/>
                  </a:lnTo>
                  <a:lnTo>
                    <a:pt x="69850" y="2709795"/>
                  </a:lnTo>
                  <a:lnTo>
                    <a:pt x="69850" y="69850"/>
                  </a:lnTo>
                  <a:lnTo>
                    <a:pt x="1104065" y="69850"/>
                  </a:lnTo>
                  <a:lnTo>
                    <a:pt x="1104065" y="57150"/>
                  </a:lnTo>
                  <a:lnTo>
                    <a:pt x="57150" y="57150"/>
                  </a:lnTo>
                  <a:lnTo>
                    <a:pt x="57150" y="2722495"/>
                  </a:lnTo>
                  <a:lnTo>
                    <a:pt x="3730077" y="2722495"/>
                  </a:lnTo>
                  <a:lnTo>
                    <a:pt x="3730077" y="57150"/>
                  </a:lnTo>
                  <a:lnTo>
                    <a:pt x="2677127" y="57150"/>
                  </a:lnTo>
                  <a:lnTo>
                    <a:pt x="2677127" y="69850"/>
                  </a:lnTo>
                  <a:lnTo>
                    <a:pt x="3717377" y="69850"/>
                  </a:lnTo>
                  <a:lnTo>
                    <a:pt x="3717377" y="2351447"/>
                  </a:lnTo>
                  <a:close/>
                  <a:moveTo>
                    <a:pt x="2677127" y="0"/>
                  </a:moveTo>
                  <a:lnTo>
                    <a:pt x="2677127" y="12700"/>
                  </a:lnTo>
                  <a:lnTo>
                    <a:pt x="3774527" y="12700"/>
                  </a:lnTo>
                  <a:lnTo>
                    <a:pt x="3774527" y="2766945"/>
                  </a:lnTo>
                  <a:lnTo>
                    <a:pt x="12700" y="2766945"/>
                  </a:lnTo>
                  <a:lnTo>
                    <a:pt x="12700" y="12700"/>
                  </a:lnTo>
                  <a:lnTo>
                    <a:pt x="1104065" y="12700"/>
                  </a:lnTo>
                  <a:lnTo>
                    <a:pt x="1104065" y="0"/>
                  </a:lnTo>
                  <a:lnTo>
                    <a:pt x="0" y="0"/>
                  </a:lnTo>
                  <a:lnTo>
                    <a:pt x="0" y="2779645"/>
                  </a:lnTo>
                  <a:lnTo>
                    <a:pt x="3787227" y="2779645"/>
                  </a:lnTo>
                  <a:lnTo>
                    <a:pt x="3787227" y="0"/>
                  </a:lnTo>
                  <a:lnTo>
                    <a:pt x="2677127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B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668661" y="665150"/>
            <a:ext cx="12590639" cy="944297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1276522"/>
            <a:ext cx="1332663" cy="1945494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4048578" y="314119"/>
            <a:ext cx="14058798" cy="9794010"/>
            <a:chOff x="0" y="0"/>
            <a:chExt cx="4079182" cy="2841747"/>
          </a:xfrm>
        </p:grpSpPr>
        <p:sp>
          <p:nvSpPr>
            <p:cNvPr name="Freeform 5" id="5"/>
            <p:cNvSpPr/>
            <p:nvPr/>
          </p:nvSpPr>
          <p:spPr>
            <a:xfrm>
              <a:off x="12700" y="10160"/>
              <a:ext cx="4052512" cy="2818887"/>
            </a:xfrm>
            <a:custGeom>
              <a:avLst/>
              <a:gdLst/>
              <a:ahLst/>
              <a:cxnLst/>
              <a:rect r="r" b="b" t="t" l="l"/>
              <a:pathLst>
                <a:path h="2818887" w="4052512">
                  <a:moveTo>
                    <a:pt x="3982662" y="2387236"/>
                  </a:moveTo>
                  <a:lnTo>
                    <a:pt x="3982662" y="2749037"/>
                  </a:lnTo>
                  <a:lnTo>
                    <a:pt x="69850" y="2749037"/>
                  </a:lnTo>
                  <a:lnTo>
                    <a:pt x="69850" y="69850"/>
                  </a:lnTo>
                  <a:lnTo>
                    <a:pt x="1173048" y="69850"/>
                  </a:lnTo>
                  <a:lnTo>
                    <a:pt x="1173048" y="57150"/>
                  </a:lnTo>
                  <a:lnTo>
                    <a:pt x="57150" y="57150"/>
                  </a:lnTo>
                  <a:lnTo>
                    <a:pt x="57150" y="2761737"/>
                  </a:lnTo>
                  <a:lnTo>
                    <a:pt x="3995362" y="2761737"/>
                  </a:lnTo>
                  <a:lnTo>
                    <a:pt x="3995362" y="57150"/>
                  </a:lnTo>
                  <a:lnTo>
                    <a:pt x="2871640" y="57150"/>
                  </a:lnTo>
                  <a:lnTo>
                    <a:pt x="2871640" y="69850"/>
                  </a:lnTo>
                  <a:lnTo>
                    <a:pt x="3982662" y="69850"/>
                  </a:lnTo>
                  <a:lnTo>
                    <a:pt x="3982662" y="2387236"/>
                  </a:lnTo>
                  <a:close/>
                  <a:moveTo>
                    <a:pt x="2871641" y="0"/>
                  </a:moveTo>
                  <a:lnTo>
                    <a:pt x="2871641" y="12700"/>
                  </a:lnTo>
                  <a:lnTo>
                    <a:pt x="4039812" y="12700"/>
                  </a:lnTo>
                  <a:lnTo>
                    <a:pt x="4039812" y="2806187"/>
                  </a:lnTo>
                  <a:lnTo>
                    <a:pt x="12700" y="2806187"/>
                  </a:lnTo>
                  <a:lnTo>
                    <a:pt x="12700" y="12700"/>
                  </a:lnTo>
                  <a:lnTo>
                    <a:pt x="1173048" y="12700"/>
                  </a:lnTo>
                  <a:lnTo>
                    <a:pt x="1173048" y="0"/>
                  </a:lnTo>
                  <a:lnTo>
                    <a:pt x="0" y="0"/>
                  </a:lnTo>
                  <a:lnTo>
                    <a:pt x="0" y="2818887"/>
                  </a:lnTo>
                  <a:lnTo>
                    <a:pt x="4052512" y="2818887"/>
                  </a:lnTo>
                  <a:lnTo>
                    <a:pt x="4052512" y="0"/>
                  </a:lnTo>
                  <a:lnTo>
                    <a:pt x="2871640" y="0"/>
                  </a:lnTo>
                  <a:close/>
                </a:path>
              </a:pathLst>
            </a:custGeom>
            <a:solidFill>
              <a:srgbClr val="626265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DAEN9NJME8c</dc:identifier>
  <dcterms:modified xsi:type="dcterms:W3CDTF">2011-08-01T06:04:30Z</dcterms:modified>
  <cp:revision>1</cp:revision>
  <dc:title>Чему равна амплитуда силы тока в цепи переменного тока частотой 50 Гц, содержащей последовательно соединенные активное сопротивление 1 кОм и конденсатор емкости С = 1 мкФ, если действующее значение напряжения сети, к которой подключен участок цепи, равно</dc:title>
</cp:coreProperties>
</file>