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8288000" cy="10287000"/>
  <p:notesSz cx="6858000" cy="9144000"/>
  <p:embeddedFontLst>
    <p:embeddedFont>
      <p:font typeface="Montserrat Semi-Bold" panose="020B0604020202020204" charset="-52"/>
      <p:regular r:id="rId20"/>
    </p:embeddedFont>
    <p:embeddedFont>
      <p:font typeface="Open Sans Light" panose="020B0604020202020204" charset="0"/>
      <p:regular r:id="rId21"/>
    </p:embeddedFont>
    <p:embeddedFont>
      <p:font typeface="Montserrat Semi-Bold Bold" panose="020B0604020202020204" charset="-52"/>
      <p:regular r:id="rId22"/>
    </p:embeddedFont>
    <p:embeddedFont>
      <p:font typeface="Montserrat Extra-Light Bold" panose="020B0604020202020204" charset="-52"/>
      <p:regular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  <p:embeddedFont>
      <p:font typeface="Open Sans Light Bold" panose="020B0604020202020204" charset="0"/>
      <p:regular r:id="rId28"/>
    </p:embeddedFont>
    <p:embeddedFont>
      <p:font typeface="Open Sans" panose="020B0604020202020204" charset="0"/>
      <p:regular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1" d="100"/>
          <a:sy n="51" d="100"/>
        </p:scale>
        <p:origin x="-45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29842" y="3563687"/>
            <a:ext cx="6356958" cy="635695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334467" y="2078259"/>
            <a:ext cx="15619065" cy="1796137"/>
            <a:chOff x="0" y="0"/>
            <a:chExt cx="20825420" cy="2394850"/>
          </a:xfrm>
        </p:grpSpPr>
        <p:sp>
          <p:nvSpPr>
            <p:cNvPr id="4" name="TextBox 4"/>
            <p:cNvSpPr txBox="1"/>
            <p:nvPr/>
          </p:nvSpPr>
          <p:spPr>
            <a:xfrm>
              <a:off x="0" y="1190890"/>
              <a:ext cx="20825420" cy="12039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986"/>
                </a:lnSpc>
              </a:pPr>
              <a:r>
                <a:rPr lang="en-US" sz="6075" spc="607">
                  <a:solidFill>
                    <a:srgbClr val="CE6C2F"/>
                  </a:solidFill>
                  <a:latin typeface="Montserrat Semi-Bold Bold"/>
                </a:rPr>
                <a:t>ЗВУКОВЫЕ ВОЛНЫ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2696736" y="-28575"/>
              <a:ext cx="15431949" cy="672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160"/>
                </a:lnSpc>
              </a:pPr>
              <a:r>
                <a:rPr lang="en-US" sz="3200" spc="480">
                  <a:solidFill>
                    <a:srgbClr val="CE6C2F"/>
                  </a:solidFill>
                  <a:latin typeface="Montserrat Semi-Bold"/>
                </a:rPr>
                <a:t>МЕТОДИСТ.САЙТ</a:t>
              </a: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8768848" y="6409108"/>
            <a:ext cx="6727924" cy="1455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FF00"/>
                </a:solidFill>
                <a:latin typeface="Open Sans Light"/>
              </a:rPr>
              <a:t>викторина. 9 класс. физика</a:t>
            </a:r>
          </a:p>
          <a:p>
            <a:pPr algn="ctr">
              <a:lnSpc>
                <a:spcPts val="5880"/>
              </a:lnSpc>
            </a:pPr>
            <a:endParaRPr lang="en-US" sz="4200">
              <a:solidFill>
                <a:srgbClr val="00FF00"/>
              </a:solidFill>
              <a:latin typeface="Open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28653" y="-343769"/>
            <a:ext cx="7658762" cy="10974537"/>
          </a:xfrm>
          <a:prstGeom prst="rect">
            <a:avLst/>
          </a:prstGeom>
          <a:solidFill>
            <a:srgbClr val="5C1D05"/>
          </a:solidFill>
        </p:spPr>
      </p:sp>
      <p:sp>
        <p:nvSpPr>
          <p:cNvPr id="3" name="TextBox 3"/>
          <p:cNvSpPr txBox="1"/>
          <p:nvPr/>
        </p:nvSpPr>
        <p:spPr>
          <a:xfrm>
            <a:off x="8446695" y="2147810"/>
            <a:ext cx="7283447" cy="3994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0"/>
              </a:lnSpc>
            </a:pPr>
            <a:r>
              <a:rPr lang="en-US" sz="3500" spc="175">
                <a:solidFill>
                  <a:srgbClr val="5C1D05"/>
                </a:solidFill>
                <a:latin typeface="Montserrat Semi-Bold"/>
              </a:rPr>
              <a:t>АМПЛИТУДА ЗВУКОВЫХ КОЛЕБАНИЙ УВЕЛИЧИЛАСЬ В 5 РАЗ. КАК ИЗМЕНИЛАСЬ ВЫСОТА ЗВУКА ПРИ НЕИЗМЕННОЙ ЧАСТОТЕ ЗВУКОВЫХ КОЛЕБАНИЙ?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990600"/>
            <a:ext cx="5274377" cy="6708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27"/>
              </a:lnSpc>
            </a:pPr>
            <a:r>
              <a:rPr lang="en-US" sz="4175" spc="208">
                <a:solidFill>
                  <a:srgbClr val="FFF5EC"/>
                </a:solidFill>
                <a:latin typeface="Montserrat Semi-Bold"/>
              </a:rPr>
              <a:t>8 ВОПРОС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601418" y="7417611"/>
            <a:ext cx="5789042" cy="13567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4350" indent="-514350" algn="l">
              <a:lnSpc>
                <a:spcPts val="3575"/>
              </a:lnSpc>
              <a:buAutoNum type="arabicParenR"/>
            </a:pPr>
            <a:r>
              <a:rPr lang="en-US" sz="2750" spc="137" dirty="0" smtClean="0">
                <a:solidFill>
                  <a:srgbClr val="5C1D05"/>
                </a:solidFill>
                <a:latin typeface="Montserrat Semi-Bold"/>
              </a:rPr>
              <a:t>НЕ </a:t>
            </a:r>
            <a:r>
              <a:rPr lang="en-US" sz="2750" spc="137" dirty="0">
                <a:solidFill>
                  <a:srgbClr val="5C1D05"/>
                </a:solidFill>
                <a:latin typeface="Montserrat Semi-Bold"/>
              </a:rPr>
              <a:t>ИЗМЕНИЛАСЬ </a:t>
            </a:r>
            <a:endParaRPr lang="ru-RU" sz="2750" spc="137" dirty="0" smtClean="0">
              <a:solidFill>
                <a:srgbClr val="5C1D05"/>
              </a:solidFill>
              <a:latin typeface="Montserrat Semi-Bold"/>
            </a:endParaRPr>
          </a:p>
          <a:p>
            <a:pPr marL="514350" indent="-514350" algn="l">
              <a:lnSpc>
                <a:spcPts val="3575"/>
              </a:lnSpc>
              <a:buAutoNum type="arabicParenR"/>
            </a:pPr>
            <a:r>
              <a:rPr lang="en-US" sz="2750" spc="137" dirty="0" smtClean="0">
                <a:solidFill>
                  <a:srgbClr val="5C1D05"/>
                </a:solidFill>
                <a:latin typeface="Montserrat Semi-Bold"/>
              </a:rPr>
              <a:t>УВЕЛИЧИЛАСЬ </a:t>
            </a:r>
            <a:r>
              <a:rPr lang="en-US" sz="2750" spc="137" dirty="0">
                <a:solidFill>
                  <a:srgbClr val="5C1D05"/>
                </a:solidFill>
                <a:latin typeface="Montserrat Semi-Bold"/>
              </a:rPr>
              <a:t>В 5 </a:t>
            </a:r>
            <a:r>
              <a:rPr lang="en-US" sz="2750" spc="137" dirty="0" smtClean="0">
                <a:solidFill>
                  <a:srgbClr val="5C1D05"/>
                </a:solidFill>
                <a:latin typeface="Montserrat Semi-Bold"/>
              </a:rPr>
              <a:t>РАЗ</a:t>
            </a:r>
            <a:endParaRPr lang="ru-RU" sz="2750" spc="137" dirty="0" smtClean="0">
              <a:solidFill>
                <a:srgbClr val="5C1D05"/>
              </a:solidFill>
              <a:latin typeface="Montserrat Semi-Bold"/>
            </a:endParaRPr>
          </a:p>
          <a:p>
            <a:pPr marL="514350" indent="-514350" algn="l">
              <a:lnSpc>
                <a:spcPts val="3575"/>
              </a:lnSpc>
              <a:buAutoNum type="arabicParenR"/>
            </a:pPr>
            <a:r>
              <a:rPr lang="en-US" sz="2750" spc="137" smtClean="0">
                <a:solidFill>
                  <a:srgbClr val="5C1D05"/>
                </a:solidFill>
                <a:latin typeface="Montserrat Semi-Bold"/>
              </a:rPr>
              <a:t>УМЕНЬШИЛАСЬ </a:t>
            </a:r>
            <a:r>
              <a:rPr lang="en-US" sz="2750" spc="137" dirty="0">
                <a:solidFill>
                  <a:srgbClr val="5C1D05"/>
                </a:solidFill>
                <a:latin typeface="Montserrat Semi-Bold"/>
              </a:rPr>
              <a:t>В 5 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28653" y="-343769"/>
            <a:ext cx="7658762" cy="10974537"/>
          </a:xfrm>
          <a:prstGeom prst="rect">
            <a:avLst/>
          </a:prstGeom>
          <a:solidFill>
            <a:srgbClr val="5C1D05"/>
          </a:solidFill>
        </p:spPr>
      </p:sp>
      <p:sp>
        <p:nvSpPr>
          <p:cNvPr id="3" name="TextBox 3"/>
          <p:cNvSpPr txBox="1"/>
          <p:nvPr/>
        </p:nvSpPr>
        <p:spPr>
          <a:xfrm>
            <a:off x="8689970" y="1974042"/>
            <a:ext cx="7422461" cy="3994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0"/>
              </a:lnSpc>
            </a:pPr>
            <a:r>
              <a:rPr lang="en-US" sz="3500" spc="175">
                <a:solidFill>
                  <a:srgbClr val="5C1D05"/>
                </a:solidFill>
                <a:latin typeface="Montserrat Semi-Bold"/>
              </a:rPr>
              <a:t>КАКОВА ГЛУБИНА МОРЯ, ЕСЛИ УЛЬТРАЗВУКОВОЙ СИГНАЛ ГИДРОЛОКАТОРА   БЫЛ ПРИНЯТ ОБРАТНО ЧЕРЕЗ T = 5 С, СКОРОСТЬ  ЗВУКА В ВОДЕ РАВНА 1500 М/С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990600"/>
            <a:ext cx="5274377" cy="6708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27"/>
              </a:lnSpc>
            </a:pPr>
            <a:r>
              <a:rPr lang="en-US" sz="4175" spc="208">
                <a:solidFill>
                  <a:srgbClr val="FFF5EC"/>
                </a:solidFill>
                <a:latin typeface="Montserrat Semi-Bold"/>
              </a:rPr>
              <a:t>9 ВОПРОС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601418" y="7417611"/>
            <a:ext cx="5789042" cy="1336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1) 300 М</a:t>
            </a:r>
          </a:p>
          <a:p>
            <a:pPr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 2) 3750 М </a:t>
            </a:r>
          </a:p>
          <a:p>
            <a:pPr algn="l"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3) 7500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65658" y="-304800"/>
            <a:ext cx="19019316" cy="714984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1057275"/>
            <a:ext cx="6183233" cy="2873693"/>
            <a:chOff x="0" y="0"/>
            <a:chExt cx="8244311" cy="3831590"/>
          </a:xfrm>
        </p:grpSpPr>
        <p:sp>
          <p:nvSpPr>
            <p:cNvPr id="4" name="TextBox 4"/>
            <p:cNvSpPr txBox="1"/>
            <p:nvPr/>
          </p:nvSpPr>
          <p:spPr>
            <a:xfrm>
              <a:off x="8080" y="-76200"/>
              <a:ext cx="8236231" cy="14943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9100"/>
                </a:lnSpc>
              </a:pPr>
              <a:r>
                <a:rPr lang="en-US" sz="7000" spc="175">
                  <a:solidFill>
                    <a:srgbClr val="5C1D05"/>
                  </a:solidFill>
                  <a:latin typeface="Montserrat Semi-Bold Bold"/>
                </a:rPr>
                <a:t>10   вопрос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88490"/>
              <a:ext cx="8244311" cy="19431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5850"/>
                </a:lnSpc>
              </a:pPr>
              <a:r>
                <a:rPr lang="en-US" sz="4500" spc="112">
                  <a:solidFill>
                    <a:srgbClr val="5C1D05"/>
                  </a:solidFill>
                  <a:latin typeface="Montserrat Semi-Bold Bold"/>
                </a:rPr>
                <a:t>От чего зависит высота звука?</a:t>
              </a:r>
            </a:p>
          </p:txBody>
        </p:sp>
      </p:grpSp>
      <p:sp>
        <p:nvSpPr>
          <p:cNvPr id="6" name="AutoShape 6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7" name="TextBox 7"/>
          <p:cNvSpPr txBox="1"/>
          <p:nvPr/>
        </p:nvSpPr>
        <p:spPr>
          <a:xfrm>
            <a:off x="3853383" y="4819967"/>
            <a:ext cx="10581233" cy="1889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"/>
              </a:rPr>
              <a:t> </a:t>
            </a:r>
            <a:r>
              <a:rPr lang="en-US" sz="3600">
                <a:solidFill>
                  <a:srgbClr val="5C1D05"/>
                </a:solidFill>
                <a:latin typeface="Open Sans Light Bold"/>
              </a:rPr>
              <a:t> 1) От частоты колебаний источника звука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2) От амплитуды колебаний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  3) От длины волны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65658" y="-304800"/>
            <a:ext cx="19019316" cy="714984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1057275"/>
            <a:ext cx="6183233" cy="3616643"/>
            <a:chOff x="0" y="0"/>
            <a:chExt cx="8244311" cy="4822190"/>
          </a:xfrm>
        </p:grpSpPr>
        <p:sp>
          <p:nvSpPr>
            <p:cNvPr id="4" name="TextBox 4"/>
            <p:cNvSpPr txBox="1"/>
            <p:nvPr/>
          </p:nvSpPr>
          <p:spPr>
            <a:xfrm>
              <a:off x="8080" y="-76200"/>
              <a:ext cx="8236231" cy="14943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9100"/>
                </a:lnSpc>
              </a:pPr>
              <a:r>
                <a:rPr lang="en-US" sz="7000" spc="175">
                  <a:solidFill>
                    <a:srgbClr val="5C1D05"/>
                  </a:solidFill>
                  <a:latin typeface="Montserrat Semi-Bold Bold"/>
                </a:rPr>
                <a:t>11   вопрос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88490"/>
              <a:ext cx="8244311" cy="29337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5850"/>
                </a:lnSpc>
              </a:pPr>
              <a:r>
                <a:rPr lang="en-US" sz="4500" spc="112">
                  <a:solidFill>
                    <a:srgbClr val="5C1D05"/>
                  </a:solidFill>
                  <a:latin typeface="Montserrat Semi-Bold Bold"/>
                </a:rPr>
                <a:t>Какова единица измерения громкости звука?</a:t>
              </a:r>
            </a:p>
          </p:txBody>
        </p:sp>
      </p:grpSp>
      <p:sp>
        <p:nvSpPr>
          <p:cNvPr id="6" name="AutoShape 6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7" name="TextBox 7"/>
          <p:cNvSpPr txBox="1"/>
          <p:nvPr/>
        </p:nvSpPr>
        <p:spPr>
          <a:xfrm>
            <a:off x="4868335" y="5076825"/>
            <a:ext cx="4750017" cy="3166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 1) децибел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2) фон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3) бел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4) герц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5) 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65658" y="-304800"/>
            <a:ext cx="19019316" cy="714984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1057275"/>
            <a:ext cx="6183233" cy="3616643"/>
            <a:chOff x="0" y="0"/>
            <a:chExt cx="8244311" cy="4822190"/>
          </a:xfrm>
        </p:grpSpPr>
        <p:sp>
          <p:nvSpPr>
            <p:cNvPr id="4" name="TextBox 4"/>
            <p:cNvSpPr txBox="1"/>
            <p:nvPr/>
          </p:nvSpPr>
          <p:spPr>
            <a:xfrm>
              <a:off x="8080" y="-76200"/>
              <a:ext cx="8236231" cy="14943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9100"/>
                </a:lnSpc>
              </a:pPr>
              <a:r>
                <a:rPr lang="en-US" sz="7000" spc="175">
                  <a:solidFill>
                    <a:srgbClr val="5C1D05"/>
                  </a:solidFill>
                  <a:latin typeface="Montserrat Semi-Bold Bold"/>
                </a:rPr>
                <a:t>12   вопрос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88490"/>
              <a:ext cx="8244311" cy="29337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5850"/>
                </a:lnSpc>
              </a:pPr>
              <a:r>
                <a:rPr lang="en-US" sz="4500" spc="112">
                  <a:solidFill>
                    <a:srgbClr val="5C1D05"/>
                  </a:solidFill>
                  <a:latin typeface="Montserrat Semi-Bold Bold"/>
                </a:rPr>
                <a:t>Что совершает колебания в звуковой волне?</a:t>
              </a:r>
            </a:p>
          </p:txBody>
        </p:sp>
      </p:grpSp>
      <p:sp>
        <p:nvSpPr>
          <p:cNvPr id="6" name="AutoShape 6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7" name="TextBox 7"/>
          <p:cNvSpPr txBox="1"/>
          <p:nvPr/>
        </p:nvSpPr>
        <p:spPr>
          <a:xfrm>
            <a:off x="9088158" y="4607243"/>
            <a:ext cx="6662436" cy="3166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"/>
              </a:rPr>
              <a:t> </a:t>
            </a:r>
            <a:r>
              <a:rPr lang="en-US" sz="3600">
                <a:solidFill>
                  <a:srgbClr val="5C1D05"/>
                </a:solidFill>
                <a:latin typeface="Open Sans Light Bold"/>
              </a:rPr>
              <a:t> 1) Частицы среды, в которой распространяется звук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 2) Частота волны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 3) Частицы воздуха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65658" y="-304800"/>
            <a:ext cx="19019316" cy="714984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1057275"/>
            <a:ext cx="6183233" cy="5102542"/>
            <a:chOff x="0" y="0"/>
            <a:chExt cx="8244311" cy="6803390"/>
          </a:xfrm>
        </p:grpSpPr>
        <p:sp>
          <p:nvSpPr>
            <p:cNvPr id="4" name="TextBox 4"/>
            <p:cNvSpPr txBox="1"/>
            <p:nvPr/>
          </p:nvSpPr>
          <p:spPr>
            <a:xfrm>
              <a:off x="8080" y="-76200"/>
              <a:ext cx="8236231" cy="14943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9100"/>
                </a:lnSpc>
              </a:pPr>
              <a:r>
                <a:rPr lang="en-US" sz="7000" spc="175">
                  <a:solidFill>
                    <a:srgbClr val="5C1D05"/>
                  </a:solidFill>
                  <a:latin typeface="Montserrat Semi-Bold Bold"/>
                </a:rPr>
                <a:t>13   вопрос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88490"/>
              <a:ext cx="8244311" cy="49149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5850"/>
                </a:lnSpc>
              </a:pPr>
              <a:r>
                <a:rPr lang="en-US" sz="4500" spc="112">
                  <a:solidFill>
                    <a:srgbClr val="5C1D05"/>
                  </a:solidFill>
                  <a:latin typeface="Montserrat Semi-Bold Bold"/>
                </a:rPr>
                <a:t>Могут ли звуковые волны распространяться в безвоздушном пространстве?</a:t>
              </a:r>
            </a:p>
          </p:txBody>
        </p:sp>
      </p:grpSp>
      <p:sp>
        <p:nvSpPr>
          <p:cNvPr id="6" name="AutoShape 6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7" name="TextBox 7"/>
          <p:cNvSpPr txBox="1"/>
          <p:nvPr/>
        </p:nvSpPr>
        <p:spPr>
          <a:xfrm>
            <a:off x="8885737" y="1761650"/>
            <a:ext cx="6652443" cy="5080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1) Могут, например, звук выстрела в безвоздушном пространстве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 2) Могут, если звуковые волны поперечные 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5C1D05"/>
                </a:solidFill>
                <a:latin typeface="Open Sans Light Bold"/>
              </a:rPr>
              <a:t>3) Не могут: звуковые волны распространяются только в веществе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28653" y="-343769"/>
            <a:ext cx="8563726" cy="10974537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3" name="TextBox 3"/>
          <p:cNvSpPr txBox="1"/>
          <p:nvPr/>
        </p:nvSpPr>
        <p:spPr>
          <a:xfrm>
            <a:off x="1034760" y="4002088"/>
            <a:ext cx="6177173" cy="11398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9100"/>
              </a:lnSpc>
            </a:pPr>
            <a:r>
              <a:rPr lang="en-US" sz="7000" spc="175">
                <a:solidFill>
                  <a:srgbClr val="5C1D05"/>
                </a:solidFill>
                <a:latin typeface="Montserrat Semi-Bold Bold"/>
              </a:rPr>
              <a:t>14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144000" y="1538397"/>
            <a:ext cx="7992788" cy="1285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220"/>
              </a:lnSpc>
            </a:pPr>
            <a:r>
              <a:rPr lang="en-US" sz="3600">
                <a:solidFill>
                  <a:srgbClr val="5C1D05"/>
                </a:solidFill>
                <a:latin typeface="Montserrat Extra-Light Bold"/>
              </a:rPr>
              <a:t>От чего зависит скорость звука в воздухе?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144000" y="4011613"/>
            <a:ext cx="8902662" cy="2980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5C1D05"/>
                </a:solidFill>
                <a:latin typeface="Open Sans Light Bold"/>
              </a:rPr>
              <a:t>1.) От температуры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5C1D05"/>
                </a:solidFill>
                <a:latin typeface="Open Sans Light Bold"/>
              </a:rPr>
              <a:t>2) От высоты звука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5C1D05"/>
                </a:solidFill>
                <a:latin typeface="Open Sans Light Bold"/>
              </a:rPr>
              <a:t> 3) От скорости движения источника звука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5C1D05"/>
                </a:solidFill>
                <a:latin typeface="Open Sans Light Bold"/>
              </a:rPr>
              <a:t> 4) От громкости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90600"/>
            <a:ext cx="8922051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50"/>
              </a:lnSpc>
            </a:pPr>
            <a:r>
              <a:rPr lang="en-US" sz="4500" spc="112">
                <a:solidFill>
                  <a:srgbClr val="FFF5EC"/>
                </a:solidFill>
                <a:latin typeface="Montserrat Semi-Bold Bold"/>
              </a:rPr>
              <a:t>15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028980" y="3470705"/>
            <a:ext cx="9604474" cy="4582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Что такое инфразвук? </a:t>
            </a:r>
          </a:p>
          <a:p>
            <a:pPr algn="ctr">
              <a:lnSpc>
                <a:spcPts val="7279"/>
              </a:lnSpc>
            </a:pPr>
            <a:endParaRPr lang="en-US" sz="5200">
              <a:solidFill>
                <a:srgbClr val="FFFFFF"/>
              </a:solidFill>
              <a:latin typeface="Open Sans"/>
            </a:endParaRPr>
          </a:p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FFFFFF"/>
                </a:solidFill>
                <a:latin typeface="Open Sans"/>
              </a:rPr>
              <a:t>1) Колебания выше 20 Гц</a:t>
            </a:r>
          </a:p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FFFFFF"/>
                </a:solidFill>
                <a:latin typeface="Open Sans"/>
              </a:rPr>
              <a:t> 2) Колебания выше 20000 Гц </a:t>
            </a:r>
          </a:p>
          <a:p>
            <a:pPr algn="ctr">
              <a:lnSpc>
                <a:spcPts val="7280"/>
              </a:lnSpc>
            </a:pPr>
            <a:r>
              <a:rPr lang="en-US" sz="5199">
                <a:solidFill>
                  <a:srgbClr val="FFFFFF"/>
                </a:solidFill>
                <a:latin typeface="Open Sans"/>
              </a:rPr>
              <a:t>3) Колебания ниже 20 Гц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18484" y="2146112"/>
            <a:ext cx="3401020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 16 вопрос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946444" y="3530889"/>
            <a:ext cx="10249401" cy="59156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FFFFFF"/>
                </a:solidFill>
                <a:latin typeface="Open Sans Light"/>
              </a:rPr>
              <a:t>Приемник звуковых волн в организме человека ?</a:t>
            </a:r>
          </a:p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FFFFFF"/>
                </a:solidFill>
                <a:latin typeface="Open Sans Light"/>
              </a:rPr>
              <a:t>- 1) мембрана</a:t>
            </a:r>
          </a:p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FFFFFF"/>
                </a:solidFill>
                <a:latin typeface="Open Sans Light"/>
              </a:rPr>
              <a:t>-2) ухо</a:t>
            </a:r>
          </a:p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FFFFFF"/>
                </a:solidFill>
                <a:latin typeface="Open Sans Light"/>
              </a:rPr>
              <a:t>-3) голова</a:t>
            </a:r>
          </a:p>
          <a:p>
            <a:pPr algn="ctr">
              <a:lnSpc>
                <a:spcPts val="7839"/>
              </a:lnSpc>
            </a:pPr>
            <a:endParaRPr lang="en-US" sz="5600">
              <a:solidFill>
                <a:srgbClr val="FFFFFF"/>
              </a:solidFill>
              <a:latin typeface="Open Sans Light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3" name="AutoShape 3"/>
          <p:cNvSpPr/>
          <p:nvPr/>
        </p:nvSpPr>
        <p:spPr>
          <a:xfrm>
            <a:off x="-328653" y="-343769"/>
            <a:ext cx="8563726" cy="10974537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4" name="Group 4"/>
          <p:cNvGrpSpPr/>
          <p:nvPr/>
        </p:nvGrpSpPr>
        <p:grpSpPr>
          <a:xfrm>
            <a:off x="1028700" y="3511391"/>
            <a:ext cx="6183233" cy="3264217"/>
            <a:chOff x="0" y="0"/>
            <a:chExt cx="8244311" cy="4352290"/>
          </a:xfrm>
        </p:grpSpPr>
        <p:sp>
          <p:nvSpPr>
            <p:cNvPr id="5" name="TextBox 5"/>
            <p:cNvSpPr txBox="1"/>
            <p:nvPr/>
          </p:nvSpPr>
          <p:spPr>
            <a:xfrm>
              <a:off x="8080" y="-75988"/>
              <a:ext cx="8236231" cy="30056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9100"/>
                </a:lnSpc>
              </a:pPr>
              <a:r>
                <a:rPr lang="en-US" sz="7000" spc="175">
                  <a:solidFill>
                    <a:srgbClr val="5C1D05"/>
                  </a:solidFill>
                  <a:latin typeface="Montserrat Semi-Bold Bold"/>
                </a:rPr>
                <a:t>Что вы узнаете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423920"/>
              <a:ext cx="8244311" cy="904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5655"/>
                </a:lnSpc>
              </a:pPr>
              <a:r>
                <a:rPr lang="en-US" sz="4350" spc="108">
                  <a:solidFill>
                    <a:srgbClr val="5C1D05"/>
                  </a:solidFill>
                  <a:latin typeface="Montserrat Semi-Bold Bold"/>
                </a:rPr>
                <a:t>Сегодняшние темы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9266512" y="3362325"/>
            <a:ext cx="7992788" cy="3457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36320" lvl="1" indent="-518160">
              <a:lnSpc>
                <a:spcPts val="6959"/>
              </a:lnSpc>
              <a:buFont typeface="Arial"/>
              <a:buChar char="•"/>
            </a:pPr>
            <a:r>
              <a:rPr lang="en-US" sz="4800">
                <a:solidFill>
                  <a:srgbClr val="5C1D05"/>
                </a:solidFill>
                <a:latin typeface="Montserrat Extra-Light Bold"/>
              </a:rPr>
              <a:t>скорость звука</a:t>
            </a:r>
          </a:p>
          <a:p>
            <a:pPr marL="1036320" lvl="1" indent="-518160">
              <a:lnSpc>
                <a:spcPts val="6959"/>
              </a:lnSpc>
              <a:buFont typeface="Arial"/>
              <a:buChar char="•"/>
            </a:pPr>
            <a:r>
              <a:rPr lang="en-US" sz="4800">
                <a:solidFill>
                  <a:srgbClr val="5C1D05"/>
                </a:solidFill>
                <a:latin typeface="Montserrat Extra-Light Bold"/>
              </a:rPr>
              <a:t>распространение звуковых волн</a:t>
            </a:r>
          </a:p>
          <a:p>
            <a:pPr marL="1036320" lvl="1" indent="-518160" algn="l">
              <a:lnSpc>
                <a:spcPts val="6959"/>
              </a:lnSpc>
              <a:buFont typeface="Arial"/>
              <a:buChar char="•"/>
            </a:pPr>
            <a:r>
              <a:rPr lang="en-US" sz="4800">
                <a:solidFill>
                  <a:srgbClr val="5C1D05"/>
                </a:solidFill>
                <a:latin typeface="Montserrat Extra-Light Bold"/>
              </a:rPr>
              <a:t>характеристики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90600"/>
            <a:ext cx="8922051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50"/>
              </a:lnSpc>
            </a:pPr>
            <a:r>
              <a:rPr lang="en-US" sz="4500" spc="112">
                <a:solidFill>
                  <a:srgbClr val="FFF5EC"/>
                </a:solidFill>
                <a:latin typeface="Montserrat Semi-Bold Bold"/>
              </a:rPr>
              <a:t>1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4652328"/>
            <a:ext cx="18288000" cy="27349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 Через какое время человек услышит эхо, если расстояние до преграды, отражающей звук, 68 м? Скорость звука в воздухе 340 м/с.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90600"/>
            <a:ext cx="8922051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50"/>
              </a:lnSpc>
            </a:pPr>
            <a:r>
              <a:rPr lang="en-US" sz="4500" spc="112">
                <a:solidFill>
                  <a:srgbClr val="FFF5EC"/>
                </a:solidFill>
                <a:latin typeface="Montserrat Semi-Bold Bold"/>
              </a:rPr>
              <a:t>2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69966" y="2081071"/>
            <a:ext cx="16341798" cy="4582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Верхняя граница частоты колебаний, воспринимаемая ухом человека,  составляет для детей 22 кГц, а для пожилых людей 10 кГц.  В воздухе скорость звука равна 340 м/с. Кто услышит звук с длиной волны 20 мм?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508313" y="7477760"/>
            <a:ext cx="15403451" cy="23806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1) услышит только пожилой человек 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     2)  не услышат ни ребёнок, ни пожилой человек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 3) услышит и ребёнок, и пожилой человек        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      4) услышит только ребёнок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90600"/>
            <a:ext cx="8922051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50"/>
              </a:lnSpc>
            </a:pPr>
            <a:r>
              <a:rPr lang="en-US" sz="4500" spc="112">
                <a:solidFill>
                  <a:srgbClr val="FFF5EC"/>
                </a:solidFill>
                <a:latin typeface="Montserrat Semi-Bold Bold"/>
              </a:rPr>
              <a:t>3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17502" y="3505458"/>
            <a:ext cx="16341798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От чего зависит громкость звука?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397127" y="4819967"/>
            <a:ext cx="9493746" cy="23806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 1) От частоты колебаний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2) От амплитуды колебаний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 3) Не зависит ни от частоты, ни от амплитуды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4) От частоты и амплитуды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6081" y="1028700"/>
            <a:ext cx="1663219" cy="114762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990600"/>
            <a:ext cx="8922051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50"/>
              </a:lnSpc>
            </a:pPr>
            <a:r>
              <a:rPr lang="en-US" sz="4500" spc="112">
                <a:solidFill>
                  <a:srgbClr val="FFF5EC"/>
                </a:solidFill>
                <a:latin typeface="Montserrat Semi-Bold Bold"/>
              </a:rPr>
              <a:t>4 вопрос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17502" y="3505458"/>
            <a:ext cx="16341798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FFFFFF"/>
                </a:solidFill>
                <a:latin typeface="Open Sans"/>
              </a:rPr>
              <a:t>Поперечные упругие волны возможны: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182791" y="4819967"/>
            <a:ext cx="7922419" cy="23806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1) Только в  жидкостях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2) В газах,  твердых телах и  жидкостях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3) Только в газах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4) Только в твердых телах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1D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74349" y="1028700"/>
            <a:ext cx="11010900" cy="6037382"/>
            <a:chOff x="0" y="0"/>
            <a:chExt cx="14681200" cy="8049842"/>
          </a:xfrm>
        </p:grpSpPr>
        <p:sp>
          <p:nvSpPr>
            <p:cNvPr id="3" name="TextBox 3"/>
            <p:cNvSpPr txBox="1"/>
            <p:nvPr/>
          </p:nvSpPr>
          <p:spPr>
            <a:xfrm>
              <a:off x="1870732" y="-104775"/>
              <a:ext cx="12810469" cy="62727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7525"/>
                </a:lnSpc>
              </a:pPr>
              <a:r>
                <a:rPr lang="en-US" sz="5375" spc="48">
                  <a:solidFill>
                    <a:srgbClr val="FFF5EC"/>
                  </a:solidFill>
                  <a:latin typeface="Montserrat Semi-Bold"/>
                </a:rPr>
                <a:t>В воздухе распространяется звуковая волна. Выберите правильное утверждение.</a:t>
              </a:r>
            </a:p>
          </p:txBody>
        </p:sp>
        <p:sp>
          <p:nvSpPr>
            <p:cNvPr id="4" name="AutoShape 4"/>
            <p:cNvSpPr/>
            <p:nvPr/>
          </p:nvSpPr>
          <p:spPr>
            <a:xfrm>
              <a:off x="0" y="6754442"/>
              <a:ext cx="13055600" cy="1295400"/>
            </a:xfrm>
            <a:prstGeom prst="rect">
              <a:avLst/>
            </a:prstGeom>
            <a:solidFill>
              <a:srgbClr val="CE6C2F"/>
            </a:solidFill>
          </p:spPr>
        </p:sp>
      </p:grpSp>
      <p:sp>
        <p:nvSpPr>
          <p:cNvPr id="5" name="AutoShape 5"/>
          <p:cNvSpPr/>
          <p:nvPr/>
        </p:nvSpPr>
        <p:spPr>
          <a:xfrm>
            <a:off x="1028700" y="9393962"/>
            <a:ext cx="16230600" cy="29521"/>
          </a:xfrm>
          <a:prstGeom prst="rect">
            <a:avLst/>
          </a:prstGeom>
          <a:solidFill>
            <a:srgbClr val="CE6C2F"/>
          </a:solidFill>
        </p:spPr>
      </p:sp>
      <p:sp>
        <p:nvSpPr>
          <p:cNvPr id="6" name="TextBox 6"/>
          <p:cNvSpPr txBox="1"/>
          <p:nvPr/>
        </p:nvSpPr>
        <p:spPr>
          <a:xfrm>
            <a:off x="9857592" y="5542399"/>
            <a:ext cx="8167763" cy="2980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1) Чем выше частота звуковой волны, тем меньше скорость этой волны.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2) Волна является поперечной. </a:t>
            </a:r>
          </a:p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"/>
              </a:rPr>
              <a:t>3)  Волна представляет собой чередующиеся сжатия и разряжения.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457890" y="6210112"/>
            <a:ext cx="3015645" cy="1313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FFFFFF"/>
                </a:solidFill>
                <a:latin typeface="Open Sans Light Bold"/>
              </a:rPr>
              <a:t>5 вопрос</a:t>
            </a:r>
          </a:p>
          <a:p>
            <a:pPr algn="ctr">
              <a:lnSpc>
                <a:spcPts val="5880"/>
              </a:lnSpc>
            </a:pPr>
            <a:endParaRPr lang="en-US" sz="3400">
              <a:solidFill>
                <a:srgbClr val="FFFFFF"/>
              </a:solidFill>
              <a:latin typeface="Open Sans Ligh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36402" y="4149517"/>
            <a:ext cx="18760805" cy="54450"/>
          </a:xfrm>
          <a:prstGeom prst="rect">
            <a:avLst/>
          </a:prstGeom>
          <a:solidFill>
            <a:srgbClr val="CE6C2F"/>
          </a:solidFill>
        </p:spPr>
      </p:sp>
      <p:grpSp>
        <p:nvGrpSpPr>
          <p:cNvPr id="3" name="Group 3"/>
          <p:cNvGrpSpPr/>
          <p:nvPr/>
        </p:nvGrpSpPr>
        <p:grpSpPr>
          <a:xfrm rot="-10800000">
            <a:off x="1904547" y="4149517"/>
            <a:ext cx="532077" cy="460779"/>
            <a:chOff x="0" y="0"/>
            <a:chExt cx="6350000" cy="54991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CE6C2F"/>
            </a:solidFill>
          </p:spPr>
        </p:sp>
      </p:grpSp>
      <p:grpSp>
        <p:nvGrpSpPr>
          <p:cNvPr id="5" name="Group 5"/>
          <p:cNvGrpSpPr/>
          <p:nvPr/>
        </p:nvGrpSpPr>
        <p:grpSpPr>
          <a:xfrm rot="-10800000">
            <a:off x="7111849" y="4149517"/>
            <a:ext cx="532077" cy="460779"/>
            <a:chOff x="0" y="0"/>
            <a:chExt cx="6350000" cy="54991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CE6C2F"/>
            </a:solidFill>
          </p:spPr>
        </p:sp>
      </p:grpSp>
      <p:grpSp>
        <p:nvGrpSpPr>
          <p:cNvPr id="7" name="Group 7"/>
          <p:cNvGrpSpPr/>
          <p:nvPr/>
        </p:nvGrpSpPr>
        <p:grpSpPr>
          <a:xfrm rot="-10800000">
            <a:off x="12319151" y="4149517"/>
            <a:ext cx="532077" cy="460779"/>
            <a:chOff x="0" y="0"/>
            <a:chExt cx="6350000" cy="54991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CE6C2F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401750" y="285750"/>
            <a:ext cx="15484500" cy="3112036"/>
            <a:chOff x="0" y="0"/>
            <a:chExt cx="20645999" cy="4149381"/>
          </a:xfrm>
        </p:grpSpPr>
        <p:sp>
          <p:nvSpPr>
            <p:cNvPr id="10" name="TextBox 10"/>
            <p:cNvSpPr txBox="1"/>
            <p:nvPr/>
          </p:nvSpPr>
          <p:spPr>
            <a:xfrm>
              <a:off x="196665" y="-47625"/>
              <a:ext cx="20252669" cy="10551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500"/>
                </a:lnSpc>
              </a:pPr>
              <a:r>
                <a:rPr lang="en-US" sz="5000" spc="250">
                  <a:solidFill>
                    <a:srgbClr val="5C1D05"/>
                  </a:solidFill>
                  <a:latin typeface="Montserrat Semi-Bold"/>
                </a:rPr>
                <a:t>6 ВОПРОС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1215681"/>
              <a:ext cx="20645999" cy="29337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850"/>
                </a:lnSpc>
              </a:pPr>
              <a:r>
                <a:rPr lang="en-US" sz="4500" spc="112">
                  <a:solidFill>
                    <a:srgbClr val="CE6C2F"/>
                  </a:solidFill>
                  <a:latin typeface="Montserrat Semi-Bold"/>
                </a:rPr>
                <a:t>Частота звука увеличилась в 2 раза. Как изменится скорость звука в одной и той же среде?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4460990" y="4800917"/>
            <a:ext cx="7682192" cy="31497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03"/>
              </a:lnSpc>
            </a:pPr>
            <a:r>
              <a:rPr lang="en-US" sz="4502">
                <a:solidFill>
                  <a:srgbClr val="5C1D05"/>
                </a:solidFill>
                <a:latin typeface="Open Sans Light"/>
              </a:rPr>
              <a:t>1</a:t>
            </a:r>
            <a:r>
              <a:rPr lang="en-US" sz="4502">
                <a:solidFill>
                  <a:srgbClr val="5C1D05"/>
                </a:solidFill>
                <a:latin typeface="Open Sans Light Bold"/>
              </a:rPr>
              <a:t>) Останется неизменной</a:t>
            </a:r>
          </a:p>
          <a:p>
            <a:pPr algn="ctr">
              <a:lnSpc>
                <a:spcPts val="6303"/>
              </a:lnSpc>
            </a:pPr>
            <a:r>
              <a:rPr lang="en-US" sz="4502">
                <a:solidFill>
                  <a:srgbClr val="5C1D05"/>
                </a:solidFill>
                <a:latin typeface="Open Sans Light Bold"/>
              </a:rPr>
              <a:t> 2) Уменьшится в 2 раза </a:t>
            </a:r>
          </a:p>
          <a:p>
            <a:pPr algn="ctr">
              <a:lnSpc>
                <a:spcPts val="6303"/>
              </a:lnSpc>
            </a:pPr>
            <a:r>
              <a:rPr lang="en-US" sz="4502">
                <a:solidFill>
                  <a:srgbClr val="5C1D05"/>
                </a:solidFill>
                <a:latin typeface="Open Sans Light Bold"/>
              </a:rPr>
              <a:t>3) Увеличится в 2 раза</a:t>
            </a:r>
            <a:r>
              <a:rPr lang="en-US" sz="4502">
                <a:solidFill>
                  <a:srgbClr val="5C1D05"/>
                </a:solidFill>
                <a:latin typeface="Open Sans Light"/>
              </a:rPr>
              <a:t> </a:t>
            </a:r>
          </a:p>
          <a:p>
            <a:pPr algn="ctr">
              <a:lnSpc>
                <a:spcPts val="6303"/>
              </a:lnSpc>
            </a:pPr>
            <a:endParaRPr lang="en-US" sz="4502">
              <a:solidFill>
                <a:srgbClr val="5C1D05"/>
              </a:solidFill>
              <a:latin typeface="Open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28653" y="-343769"/>
            <a:ext cx="7658762" cy="10974537"/>
          </a:xfrm>
          <a:prstGeom prst="rect">
            <a:avLst/>
          </a:prstGeom>
          <a:solidFill>
            <a:srgbClr val="5C1D05"/>
          </a:solidFill>
        </p:spPr>
      </p:sp>
      <p:sp>
        <p:nvSpPr>
          <p:cNvPr id="3" name="TextBox 3"/>
          <p:cNvSpPr txBox="1"/>
          <p:nvPr/>
        </p:nvSpPr>
        <p:spPr>
          <a:xfrm>
            <a:off x="10323389" y="2259792"/>
            <a:ext cx="5789042" cy="3422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0"/>
              </a:lnSpc>
            </a:pPr>
            <a:r>
              <a:rPr lang="en-US" sz="3500" spc="175">
                <a:solidFill>
                  <a:srgbClr val="5C1D05"/>
                </a:solidFill>
                <a:latin typeface="Montserrat Semi-Bold"/>
              </a:rPr>
              <a:t>КАК ИЗМЕНИТСЯ ВЫСОТА ЗВУЧАНИЯ СТРУНЫ ГИТАРЫ ПРИ УВЕЛИЧЕНИИ ТЕМПЕРАТУРЫ ВОЗДУХА?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990600"/>
            <a:ext cx="5274377" cy="6708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27"/>
              </a:lnSpc>
            </a:pPr>
            <a:r>
              <a:rPr lang="en-US" sz="4175" spc="208">
                <a:solidFill>
                  <a:srgbClr val="FFF5EC"/>
                </a:solidFill>
                <a:latin typeface="Montserrat Semi-Bold"/>
              </a:rPr>
              <a:t>7 ВОПРОС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601418" y="7417611"/>
            <a:ext cx="5789042" cy="1336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1)  НЕ ИЗМЕНИТСЯ</a:t>
            </a:r>
          </a:p>
          <a:p>
            <a:pPr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 2) УМЕНЬШИТСЯ    </a:t>
            </a:r>
          </a:p>
          <a:p>
            <a:pPr algn="l">
              <a:lnSpc>
                <a:spcPts val="3575"/>
              </a:lnSpc>
            </a:pPr>
            <a:r>
              <a:rPr lang="en-US" sz="2750" spc="137">
                <a:solidFill>
                  <a:srgbClr val="5C1D05"/>
                </a:solidFill>
                <a:latin typeface="Montserrat Semi-Bold"/>
              </a:rPr>
              <a:t>    3) УВЕЛИЧИТСЯ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567</Words>
  <Application>Microsoft Office PowerPoint</Application>
  <PresentationFormat>Произвольный</PresentationFormat>
  <Paragraphs>92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Montserrat Semi-Bold</vt:lpstr>
      <vt:lpstr>Open Sans Light</vt:lpstr>
      <vt:lpstr>Montserrat Semi-Bold Bold</vt:lpstr>
      <vt:lpstr>Montserrat Extra-Light Bold</vt:lpstr>
      <vt:lpstr>Calibri</vt:lpstr>
      <vt:lpstr>Open Sans Light Bold</vt:lpstr>
      <vt:lpstr>Open Sans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методист.сайт</dc:title>
  <cp:lastModifiedBy>RePack by Diakov</cp:lastModifiedBy>
  <cp:revision>2</cp:revision>
  <dcterms:created xsi:type="dcterms:W3CDTF">2006-08-16T00:00:00Z</dcterms:created>
  <dcterms:modified xsi:type="dcterms:W3CDTF">2020-11-25T16:09:24Z</dcterms:modified>
  <dc:identifier>DAEOh5Avs9U</dc:identifier>
</cp:coreProperties>
</file>