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Open Sans Light Bold" panose="020B0604020202020204" charset="0"/>
      <p:regular r:id="rId15"/>
    </p:embeddedFont>
    <p:embeddedFont>
      <p:font typeface="Montserrat Extra-Light" panose="020B0604020202020204" charset="-52"/>
      <p:regular r:id="rId16"/>
    </p:embeddedFont>
    <p:embeddedFont>
      <p:font typeface="Montserrat Semi-Bold" panose="020B0604020202020204" charset="-52"/>
      <p:regular r:id="rId17"/>
    </p:embeddedFont>
    <p:embeddedFont>
      <p:font typeface="Montserrat Extra-Light Bold" panose="020B0604020202020204" charset="-52"/>
      <p:regular r:id="rId18"/>
    </p:embeddedFont>
    <p:embeddedFont>
      <p:font typeface="Montserrat Semi-Bold Bold" panose="020B0604020202020204" charset="-52"/>
      <p:regular r:id="rId19"/>
    </p:embeddedFont>
    <p:embeddedFont>
      <p:font typeface="Open Sans Light Bold Italics" panose="020B0604020202020204" charset="0"/>
      <p:regular r:id="rId20"/>
    </p:embeddedFont>
    <p:embeddedFont>
      <p:font typeface="Open Sans Light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 Semi-Bold Bold Italics" panose="020B0604020202020204" charset="-52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8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415732" y="-582896"/>
            <a:ext cx="5769730" cy="1186437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13415732" y="0"/>
            <a:ext cx="5189112" cy="232333"/>
          </a:xfrm>
          <a:prstGeom prst="rect">
            <a:avLst/>
          </a:prstGeom>
          <a:solidFill>
            <a:srgbClr val="F41823"/>
          </a:solidFill>
        </p:spPr>
      </p:sp>
      <p:grpSp>
        <p:nvGrpSpPr>
          <p:cNvPr id="4" name="Group 4"/>
          <p:cNvGrpSpPr/>
          <p:nvPr/>
        </p:nvGrpSpPr>
        <p:grpSpPr>
          <a:xfrm>
            <a:off x="7692919" y="8448496"/>
            <a:ext cx="10294460" cy="1193393"/>
            <a:chOff x="0" y="0"/>
            <a:chExt cx="13725947" cy="159119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83717" cy="182775"/>
            </a:xfrm>
            <a:prstGeom prst="rect">
              <a:avLst/>
            </a:prstGeom>
            <a:solidFill>
              <a:srgbClr val="F4182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720817"/>
              <a:ext cx="13725947" cy="870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95"/>
                </a:lnSpc>
              </a:pPr>
              <a:r>
                <a:rPr lang="en-US" sz="3925" spc="274">
                  <a:solidFill>
                    <a:srgbClr val="FFFFFF"/>
                  </a:solidFill>
                  <a:latin typeface="Montserrat Semi-Bold"/>
                </a:rPr>
                <a:t>физика. 11 класс</a:t>
              </a: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5844881" y="6685210"/>
            <a:ext cx="5146181" cy="5146181"/>
            <a:chOff x="0" y="0"/>
            <a:chExt cx="1708150" cy="17081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41823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t="3598" b="3598"/>
          <a:stretch>
            <a:fillRect/>
          </a:stretch>
        </p:blipFill>
        <p:spPr>
          <a:xfrm>
            <a:off x="0" y="163402"/>
            <a:ext cx="13415732" cy="996019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167438" y="981075"/>
            <a:ext cx="3354887" cy="39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9"/>
              </a:lnSpc>
            </a:pPr>
            <a:r>
              <a:rPr lang="en-US" sz="2349" spc="258">
                <a:solidFill>
                  <a:srgbClr val="111B1E"/>
                </a:solidFill>
                <a:latin typeface="Montserrat Semi-Bold"/>
              </a:rPr>
              <a:t>МЕТОДИСТ.САЙТ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98898" y="4454732"/>
            <a:ext cx="10817936" cy="361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72"/>
              </a:lnSpc>
            </a:pPr>
            <a:r>
              <a:rPr lang="en-US" sz="6548" spc="52">
                <a:solidFill>
                  <a:srgbClr val="FFFFFF"/>
                </a:solidFill>
                <a:latin typeface="Montserrat Semi-Bold Bold"/>
              </a:rPr>
              <a:t>МЕТОДЫ РЕГИСТРАЦИИ ЗАРЯЖЕННЫХ ЧАСТИЦ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04468" y="8115438"/>
            <a:ext cx="4143673" cy="199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8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Open Sans Light Bold Italics"/>
              </a:rPr>
              <a:t>физика</a:t>
            </a:r>
            <a:r>
              <a:rPr lang="en-US" sz="3800" dirty="0">
                <a:solidFill>
                  <a:srgbClr val="FFFFFF"/>
                </a:solidFill>
                <a:latin typeface="Open Sans Light Bold Italics"/>
              </a:rPr>
              <a:t>. </a:t>
            </a:r>
            <a:endParaRPr lang="ru-RU" sz="3800" smtClean="0">
              <a:solidFill>
                <a:srgbClr val="FFFFFF"/>
              </a:solidFill>
              <a:latin typeface="Open Sans Light Bold Italics"/>
            </a:endParaRPr>
          </a:p>
          <a:p>
            <a:pPr algn="ctr">
              <a:lnSpc>
                <a:spcPts val="5319"/>
              </a:lnSpc>
            </a:pPr>
            <a:r>
              <a:rPr lang="en-US" sz="3800" smtClean="0">
                <a:solidFill>
                  <a:srgbClr val="FFFFFF"/>
                </a:solidFill>
                <a:latin typeface="Open Sans Light Bold Italics"/>
              </a:rPr>
              <a:t>11 </a:t>
            </a:r>
            <a:r>
              <a:rPr lang="en-US" sz="3800" dirty="0" err="1">
                <a:solidFill>
                  <a:srgbClr val="FFFFFF"/>
                </a:solidFill>
                <a:latin typeface="Open Sans Light Bold Italics"/>
              </a:rPr>
              <a:t>класс</a:t>
            </a:r>
            <a:endParaRPr lang="en-US" sz="3800" dirty="0">
              <a:solidFill>
                <a:srgbClr val="FFFFFF"/>
              </a:solidFill>
              <a:latin typeface="Open Sans Light Bold Italics"/>
            </a:endParaRPr>
          </a:p>
          <a:p>
            <a:pPr algn="ctr">
              <a:lnSpc>
                <a:spcPts val="5320"/>
              </a:lnSpc>
            </a:pPr>
            <a:endParaRPr lang="en-US" sz="3800" dirty="0">
              <a:solidFill>
                <a:srgbClr val="FFFFFF"/>
              </a:solidFill>
              <a:latin typeface="Open Sans Light Bold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46947" y="-582896"/>
            <a:ext cx="12527244" cy="1186437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16596512" y="3666315"/>
            <a:ext cx="662788" cy="137081"/>
          </a:xfrm>
          <a:prstGeom prst="rect">
            <a:avLst/>
          </a:prstGeom>
          <a:solidFill>
            <a:srgbClr val="F41823"/>
          </a:solidFill>
        </p:spPr>
      </p:sp>
      <p:sp>
        <p:nvSpPr>
          <p:cNvPr id="4" name="AutoShape 4"/>
          <p:cNvSpPr/>
          <p:nvPr/>
        </p:nvSpPr>
        <p:spPr>
          <a:xfrm>
            <a:off x="6640796" y="10062287"/>
            <a:ext cx="11669985" cy="224713"/>
          </a:xfrm>
          <a:prstGeom prst="rect">
            <a:avLst/>
          </a:prstGeom>
          <a:solidFill>
            <a:srgbClr val="F41823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30229" y="631513"/>
            <a:ext cx="11970163" cy="798010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61048" y="8998585"/>
            <a:ext cx="8098252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800" spc="56">
                <a:solidFill>
                  <a:srgbClr val="111B1E"/>
                </a:solidFill>
                <a:latin typeface="Montserrat Extra-Light Bold"/>
              </a:rPr>
              <a:t>школьная камера Вильсона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4747611" y="5709516"/>
            <a:ext cx="7903842" cy="7903842"/>
            <a:chOff x="0" y="0"/>
            <a:chExt cx="1708150" cy="1708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41823">
                <a:alpha val="49803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6646947" y="-582896"/>
            <a:ext cx="12527244" cy="1186437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9161048" y="507838"/>
            <a:ext cx="8190222" cy="1041723"/>
            <a:chOff x="0" y="0"/>
            <a:chExt cx="10920296" cy="1388965"/>
          </a:xfrm>
        </p:grpSpPr>
        <p:sp>
          <p:nvSpPr>
            <p:cNvPr id="6" name="TextBox 6"/>
            <p:cNvSpPr txBox="1"/>
            <p:nvPr/>
          </p:nvSpPr>
          <p:spPr>
            <a:xfrm>
              <a:off x="0" y="703165"/>
              <a:ext cx="10920296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079"/>
                </a:lnSpc>
              </a:pPr>
              <a:r>
                <a:rPr lang="en-US" sz="3400" spc="251">
                  <a:solidFill>
                    <a:srgbClr val="111B1E"/>
                  </a:solidFill>
                  <a:latin typeface="Montserrat Semi-Bold Bold"/>
                </a:rPr>
                <a:t>другие методы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0036579" y="0"/>
              <a:ext cx="883717" cy="182775"/>
            </a:xfrm>
            <a:prstGeom prst="rect">
              <a:avLst/>
            </a:prstGeom>
            <a:solidFill>
              <a:srgbClr val="F41823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6640796" y="10062287"/>
            <a:ext cx="11669985" cy="224713"/>
          </a:xfrm>
          <a:prstGeom prst="rect">
            <a:avLst/>
          </a:prstGeom>
          <a:solidFill>
            <a:srgbClr val="F41823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10427" t="15777" r="10373" b="5568"/>
          <a:stretch>
            <a:fillRect/>
          </a:stretch>
        </p:blipFill>
        <p:spPr>
          <a:xfrm>
            <a:off x="9826513" y="4708039"/>
            <a:ext cx="6659011" cy="49533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20652" t="9718" r="17615" b="7896"/>
          <a:stretch>
            <a:fillRect/>
          </a:stretch>
        </p:blipFill>
        <p:spPr>
          <a:xfrm>
            <a:off x="2022350" y="2270299"/>
            <a:ext cx="2970028" cy="396367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144000" y="1952420"/>
            <a:ext cx="8098252" cy="195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800" spc="56">
                <a:solidFill>
                  <a:srgbClr val="111B1E"/>
                </a:solidFill>
                <a:latin typeface="Montserrat Extra-Light Bold"/>
              </a:rPr>
              <a:t>На сегодняшний день чаще всего используют полупроводниковые датчики, которые и компактны, и удобны, и дают достаточно хороший результат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77548" y="1041195"/>
            <a:ext cx="10632452" cy="8217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4"/>
              </a:lnSpc>
            </a:pPr>
            <a:r>
              <a:rPr lang="en-US" sz="2617">
                <a:solidFill>
                  <a:srgbClr val="FFFFFF"/>
                </a:solidFill>
                <a:latin typeface="Open Sans Light"/>
              </a:rPr>
              <a:t>Устройство полупроводникового детектора, которые обычно изготовляются из кремния или германия, аналогично устройству ионизационной камеры. Роль газа в полупроводниковом детекторе играет определенным образом созданная чувствительная область, в которой в обычном состоянии нет свободнных носителей заряда. Попав в эту область заряженная частица вызывает ионизацию, соответственно в зоне проводимости появляются электроны, а в валентной зоне - дырки. Под действием приложенного к напыленным на поверхность чувствительной зоны электродам напряжения, возникает движение электронов и дырок, формируется импульс тока. Заряд импульса тока несет информацию об количестве электронов и дырок и соответственно об энергии, которую заряженная частица потеряла в чувствительной области. И, если частица полностью потеряла энергию в чувствительной области, проинтегрировав токовый импульс получают информацию об энергии частицы. Полупроводниковые детекторы обладают высоким энергетическим разрешением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2672636" y="5767966"/>
            <a:ext cx="7903842" cy="7903842"/>
            <a:chOff x="0" y="0"/>
            <a:chExt cx="1708150" cy="17081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41823">
                <a:alpha val="49803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16314719" y="8928190"/>
            <a:ext cx="662788" cy="137081"/>
          </a:xfrm>
          <a:prstGeom prst="rect">
            <a:avLst/>
          </a:prstGeom>
          <a:solidFill>
            <a:srgbClr val="F41823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t="19417" r="18631"/>
          <a:stretch>
            <a:fillRect/>
          </a:stretch>
        </p:blipFill>
        <p:spPr>
          <a:xfrm>
            <a:off x="774480" y="1098345"/>
            <a:ext cx="5510687" cy="3547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0794" b="12850"/>
          <a:stretch>
            <a:fillRect/>
          </a:stretch>
        </p:blipFill>
        <p:spPr>
          <a:xfrm>
            <a:off x="1548489" y="1336385"/>
            <a:ext cx="4553122" cy="43410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27474" y="1336385"/>
            <a:ext cx="4341030" cy="43410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964610" y="1336385"/>
            <a:ext cx="4196600" cy="41966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48489" y="6253690"/>
            <a:ext cx="1141612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FFFFF"/>
                </a:solidFill>
                <a:latin typeface="Open Sans Light"/>
              </a:rPr>
              <a:t>Дозиметры радиации  </a:t>
            </a:r>
            <a:r>
              <a:rPr lang="en-US" sz="3399">
                <a:solidFill>
                  <a:srgbClr val="FFFFFF"/>
                </a:solidFill>
                <a:latin typeface="Open Sans Light"/>
              </a:rPr>
              <a:t>и радиационного фона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4747611" y="5709516"/>
            <a:ext cx="7903842" cy="7903842"/>
            <a:chOff x="0" y="0"/>
            <a:chExt cx="1708150" cy="17081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41823">
                <a:alpha val="49803"/>
              </a:srgbClr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16373169" y="6765540"/>
            <a:ext cx="662788" cy="137081"/>
          </a:xfrm>
          <a:prstGeom prst="rect">
            <a:avLst/>
          </a:prstGeom>
          <a:solidFill>
            <a:srgbClr val="F41823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3537" y="1219517"/>
            <a:ext cx="15160925" cy="7781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>
                <a:solidFill>
                  <a:srgbClr val="FFFFFF"/>
                </a:solidFill>
                <a:latin typeface="Open Sans Light"/>
              </a:rPr>
              <a:t>Чтобы регистрировать те частицы и излучения, которые образуются в результате ядерных реакций, нужны какие-то новые методы, отличные от использующихся в макромире. </a:t>
            </a:r>
          </a:p>
          <a:p>
            <a:pPr>
              <a:lnSpc>
                <a:spcPts val="4759"/>
              </a:lnSpc>
            </a:pPr>
            <a:r>
              <a:rPr lang="en-US" sz="3400">
                <a:solidFill>
                  <a:srgbClr val="FFFFFF"/>
                </a:solidFill>
                <a:latin typeface="Open Sans Light"/>
              </a:rPr>
              <a:t>Кстати, в опытах Резерфорда уже использовался один такой метод. Он называется методом сцинтилляций (вспышек). В 1903 г. было обнаружено, что если a-частица попадает на сернистый цинк, то в том месте, куда она попала, возникает небольшая вспышка. Это явление и было положено в основу сцинтилляционного метода.Этот метод был все же несовершенен. Приходилось очень тщательно наблюдать за экраном, чтобы увидеть все вспышки, глаз уставал: ведь приходилось пользоваться микроскопом. Возникла необходимость в новых способах, которые давали бы возможность более четко, быстро и достоверно регистрировать те или иные излучения.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783186" y="4708039"/>
            <a:ext cx="7903842" cy="7903842"/>
            <a:chOff x="0" y="0"/>
            <a:chExt cx="1708150" cy="1708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41823">
                <a:alpha val="49803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6646947" y="-582896"/>
            <a:ext cx="12527244" cy="1186437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9507453" y="6676490"/>
            <a:ext cx="8190222" cy="1041723"/>
            <a:chOff x="0" y="0"/>
            <a:chExt cx="10920296" cy="1388965"/>
          </a:xfrm>
        </p:grpSpPr>
        <p:sp>
          <p:nvSpPr>
            <p:cNvPr id="6" name="TextBox 6"/>
            <p:cNvSpPr txBox="1"/>
            <p:nvPr/>
          </p:nvSpPr>
          <p:spPr>
            <a:xfrm>
              <a:off x="0" y="703165"/>
              <a:ext cx="10920296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079"/>
                </a:lnSpc>
              </a:pPr>
              <a:r>
                <a:rPr lang="en-US" sz="3400" spc="251">
                  <a:solidFill>
                    <a:srgbClr val="111B1E"/>
                  </a:solidFill>
                  <a:latin typeface="Montserrat Semi-Bold"/>
                </a:rPr>
                <a:t>Сегодня мы обсудим: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0036579" y="0"/>
              <a:ext cx="883717" cy="182775"/>
            </a:xfrm>
            <a:prstGeom prst="rect">
              <a:avLst/>
            </a:prstGeom>
            <a:solidFill>
              <a:srgbClr val="F41823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6640796" y="10062287"/>
            <a:ext cx="11669985" cy="224713"/>
          </a:xfrm>
          <a:prstGeom prst="rect">
            <a:avLst/>
          </a:prstGeom>
          <a:solidFill>
            <a:srgbClr val="F41823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61048" y="1028700"/>
            <a:ext cx="6638218" cy="463075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161048" y="8291195"/>
            <a:ext cx="8098252" cy="967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56">
                <a:solidFill>
                  <a:srgbClr val="111B1E"/>
                </a:solidFill>
                <a:latin typeface="Montserrat Extra-Light Bold"/>
              </a:rPr>
              <a:t>Экспериментальные методы регистрации заряженных   частиц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39016" y="5602301"/>
            <a:ext cx="3014067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599">
                <a:solidFill>
                  <a:srgbClr val="000000"/>
                </a:solidFill>
                <a:latin typeface="Open Sans Light Bold"/>
              </a:rPr>
              <a:t>Счетчик Гейгера</a:t>
            </a:r>
          </a:p>
          <a:p>
            <a:pPr algn="ctr">
              <a:lnSpc>
                <a:spcPts val="2240"/>
              </a:lnSpc>
            </a:pPr>
            <a:endParaRPr lang="en-US" sz="2599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0" y="1527068"/>
            <a:ext cx="6539550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Open Sans Light"/>
              </a:rPr>
              <a:t>Приборы для регистрации заряженных частиц называются детекторами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54197" y="-445784"/>
            <a:ext cx="10812727" cy="1117856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445458"/>
            <a:ext cx="7446733" cy="4698042"/>
            <a:chOff x="0" y="0"/>
            <a:chExt cx="9928977" cy="6264057"/>
          </a:xfrm>
        </p:grpSpPr>
        <p:sp>
          <p:nvSpPr>
            <p:cNvPr id="4" name="TextBox 4"/>
            <p:cNvSpPr txBox="1"/>
            <p:nvPr/>
          </p:nvSpPr>
          <p:spPr>
            <a:xfrm>
              <a:off x="0" y="5600482"/>
              <a:ext cx="9928977" cy="663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9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9928977" cy="2678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32"/>
                </a:lnSpc>
              </a:pPr>
              <a:r>
                <a:rPr lang="en-US" sz="3200" spc="28">
                  <a:solidFill>
                    <a:srgbClr val="111B1E"/>
                  </a:solidFill>
                  <a:latin typeface="Montserrat Semi-Bold Bold"/>
                </a:rPr>
                <a:t>1)</a:t>
              </a:r>
              <a:r>
                <a:rPr lang="en-US" sz="3200" spc="28">
                  <a:solidFill>
                    <a:srgbClr val="F41823"/>
                  </a:solidFill>
                  <a:latin typeface="Montserrat Semi-Bold Bold Italics"/>
                </a:rPr>
                <a:t> дискретные </a:t>
              </a:r>
              <a:r>
                <a:rPr lang="en-US" sz="3200" spc="28">
                  <a:solidFill>
                    <a:srgbClr val="111B1E"/>
                  </a:solidFill>
                  <a:latin typeface="Montserrat Semi-Bold Bold"/>
                </a:rPr>
                <a:t>(счетные и определяющие энергию частиц): счетчик Гейгера, ионизационная камера и др.;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260331" y="10058477"/>
            <a:ext cx="8069500" cy="228523"/>
          </a:xfrm>
          <a:prstGeom prst="rect">
            <a:avLst/>
          </a:prstGeom>
          <a:solidFill>
            <a:srgbClr val="F41823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91018" y="1713001"/>
            <a:ext cx="6608125" cy="530302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571714" y="7883551"/>
            <a:ext cx="744673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FFFFF"/>
                </a:solidFill>
                <a:latin typeface="Open Sans Light"/>
              </a:rPr>
              <a:t>1. Газоразрядный счетчик Гейгера.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737329"/>
            <a:ext cx="7446733" cy="5969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Open Sans Light Bold"/>
              </a:rPr>
              <a:t>Он состоит из стеклянной трубки к внутренним стенкам которой прилегает катод К — тонкий металлический цилиндр; анодом А служит тонкая металлическая проволока, натянутая по оси счетчика. Трубка заполняется газом, обычно аргоном. Счетчик включается в регистрирующую схему.На корпус подается отрицательный потенциал, на нить — положительный. Последовательно счетчику включается резистор R, с которого сигнал подается к регистрирующему устройству.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879897" y="0"/>
            <a:ext cx="10435520" cy="10972827"/>
          </a:xfrm>
          <a:prstGeom prst="rect">
            <a:avLst/>
          </a:prstGeom>
          <a:solidFill>
            <a:srgbClr val="F41823"/>
          </a:solidFill>
        </p:spPr>
      </p:sp>
      <p:grpSp>
        <p:nvGrpSpPr>
          <p:cNvPr id="3" name="Group 3"/>
          <p:cNvGrpSpPr/>
          <p:nvPr/>
        </p:nvGrpSpPr>
        <p:grpSpPr>
          <a:xfrm>
            <a:off x="1028697" y="1028700"/>
            <a:ext cx="6109410" cy="4183541"/>
            <a:chOff x="0" y="0"/>
            <a:chExt cx="8145880" cy="5578054"/>
          </a:xfrm>
        </p:grpSpPr>
        <p:sp>
          <p:nvSpPr>
            <p:cNvPr id="4" name="TextBox 4"/>
            <p:cNvSpPr txBox="1"/>
            <p:nvPr/>
          </p:nvSpPr>
          <p:spPr>
            <a:xfrm>
              <a:off x="0" y="-47625"/>
              <a:ext cx="8145880" cy="317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450"/>
                </a:lnSpc>
              </a:pPr>
              <a:r>
                <a:rPr lang="en-US" sz="7500" spc="67">
                  <a:solidFill>
                    <a:srgbClr val="FFFFFF"/>
                  </a:solidFill>
                  <a:latin typeface="Montserrat Semi-Bold Bold"/>
                </a:rPr>
                <a:t>Принцип действия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897334"/>
              <a:ext cx="7460077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51">
                  <a:solidFill>
                    <a:srgbClr val="FFFFFF"/>
                  </a:solidFill>
                  <a:latin typeface="Montserrat Semi-Bold Bold"/>
                </a:rPr>
                <a:t>счетчик Гейгера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697" y="7277735"/>
            <a:ext cx="5595058" cy="1980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85"/>
              </a:lnSpc>
            </a:pPr>
            <a:r>
              <a:rPr lang="en-US" sz="2275" spc="45">
                <a:solidFill>
                  <a:srgbClr val="FFFFFF"/>
                </a:solidFill>
                <a:latin typeface="Montserrat Extra-Light"/>
              </a:rPr>
              <a:t>П</a:t>
            </a:r>
            <a:r>
              <a:rPr lang="en-US" sz="2275" spc="45">
                <a:solidFill>
                  <a:srgbClr val="FFFFFF"/>
                </a:solidFill>
                <a:latin typeface="Montserrat Extra-Light Bold"/>
              </a:rPr>
              <a:t>ри регистрации электронов эффективность счетчика 100 %, а при регистрации  γ -квантов — лишь около 1 %.Регистрация тяжелых   α-частиц затруднена</a:t>
            </a:r>
          </a:p>
        </p:txBody>
      </p:sp>
      <p:sp>
        <p:nvSpPr>
          <p:cNvPr id="7" name="AutoShape 7"/>
          <p:cNvSpPr/>
          <p:nvPr/>
        </p:nvSpPr>
        <p:spPr>
          <a:xfrm>
            <a:off x="1028697" y="6629400"/>
            <a:ext cx="662788" cy="13708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AutoShape 8"/>
          <p:cNvSpPr/>
          <p:nvPr/>
        </p:nvSpPr>
        <p:spPr>
          <a:xfrm>
            <a:off x="8559215" y="10054669"/>
            <a:ext cx="9795367" cy="2323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TextBox 9"/>
          <p:cNvSpPr txBox="1"/>
          <p:nvPr/>
        </p:nvSpPr>
        <p:spPr>
          <a:xfrm>
            <a:off x="9144000" y="451954"/>
            <a:ext cx="8429145" cy="8481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23"/>
              </a:lnSpc>
            </a:pPr>
            <a:r>
              <a:rPr lang="en-US" sz="2516">
                <a:solidFill>
                  <a:srgbClr val="FFFFFF"/>
                </a:solidFill>
                <a:latin typeface="Open Sans Light"/>
              </a:rPr>
              <a:t>Пусть в счетчик попала частица, создавшая на своем пути хотя бы одну пару: "ион + электрон". Электроны, двигаясь к аноду (нити), попадают в поле с нарастающей напряженностью (напряжение между А и K ~ 1600 В), их скорость стремительно возрастает, и на своем пути они создают ионную лавину (возникает ударная ионизация). Попав на нить, электроны снижают ее потенциал, вследствие чего по резистору R пойдет ток. На его концах возникает импульс напряжения, который и поступает в регистрационное устройство.На резисторе происходит падение напряжения, потенциал анода уменьшается, и напряженность поля внутри счетчика убывает, вследствие чего уменьшается кинетическая энергия электронов. Разряд прекращается. Таким образом, резистор играет роль сопротивления, автоматически гасящего лавинный разряд. Положительные ионы стекают к катоду в течение  t≈10−4 t≈10−4 с после начала разряда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46947" y="-582896"/>
            <a:ext cx="12527244" cy="1186437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9069078" y="1028700"/>
            <a:ext cx="8190222" cy="6114564"/>
            <a:chOff x="0" y="0"/>
            <a:chExt cx="10920296" cy="8152751"/>
          </a:xfrm>
        </p:grpSpPr>
        <p:sp>
          <p:nvSpPr>
            <p:cNvPr id="4" name="TextBox 4"/>
            <p:cNvSpPr txBox="1"/>
            <p:nvPr/>
          </p:nvSpPr>
          <p:spPr>
            <a:xfrm>
              <a:off x="0" y="-38100"/>
              <a:ext cx="10920296" cy="1488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072"/>
                </a:lnSpc>
              </a:pPr>
              <a:r>
                <a:rPr lang="en-US" sz="7200" spc="64">
                  <a:solidFill>
                    <a:srgbClr val="111B1E"/>
                  </a:solidFill>
                  <a:latin typeface="Montserrat Semi-Bold Bold"/>
                </a:rPr>
                <a:t>2) трековые 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671431"/>
              <a:ext cx="10920296" cy="548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079"/>
                </a:lnSpc>
              </a:pPr>
              <a:r>
                <a:rPr lang="en-US" sz="3400" spc="251">
                  <a:solidFill>
                    <a:srgbClr val="111B1E"/>
                  </a:solidFill>
                  <a:latin typeface="Montserrat Semi-Bold Bold"/>
                </a:rPr>
                <a:t>дающие возможность наблюдать и фотографировать следы (треки) частиц в рабочем объеме детектора): камера Вильсона, пузырьковая камера, толстослойные фотоэмульсии и др.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10036579" y="1968267"/>
              <a:ext cx="883717" cy="182775"/>
            </a:xfrm>
            <a:prstGeom prst="rect">
              <a:avLst/>
            </a:prstGeom>
            <a:solidFill>
              <a:srgbClr val="F41823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6640796" y="10062287"/>
            <a:ext cx="11669985" cy="224713"/>
          </a:xfrm>
          <a:prstGeom prst="rect">
            <a:avLst/>
          </a:prstGeom>
          <a:solidFill>
            <a:srgbClr val="F41823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6836" y="721801"/>
            <a:ext cx="4281203" cy="734774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96836" y="8560812"/>
            <a:ext cx="428120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FFFFF"/>
                </a:solidFill>
                <a:latin typeface="Open Sans Light"/>
              </a:rPr>
              <a:t>камера Вильсона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28522" y="8517632"/>
            <a:ext cx="6811714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Open Sans Light"/>
              </a:rPr>
              <a:t> 1- поршень. 2- бархат.  3-окошко</a:t>
            </a:r>
          </a:p>
          <a:p>
            <a:pPr algn="ctr">
              <a:lnSpc>
                <a:spcPts val="4759"/>
              </a:lnSpc>
            </a:pPr>
            <a:endParaRPr lang="en-US" sz="340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261183" y="-4352396"/>
            <a:ext cx="6055992" cy="6055992"/>
            <a:chOff x="0" y="0"/>
            <a:chExt cx="1708150" cy="1708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41823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172900" y="1169035"/>
            <a:ext cx="7086400" cy="7901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800" spc="56">
                <a:solidFill>
                  <a:srgbClr val="111B1E"/>
                </a:solidFill>
                <a:latin typeface="Montserrat Extra-Light Bold"/>
              </a:rPr>
              <a:t>Если через камеру  пролетает заряженная частица, ионизирующая на своем пути молекулы, то на цепочке ионов происходит конденсация паров и траектория движения частицы внутри камеры благодаря осевшим маленьким капелькам жидкости становится видимой. </a:t>
            </a:r>
          </a:p>
          <a:p>
            <a:pPr algn="r">
              <a:lnSpc>
                <a:spcPts val="3919"/>
              </a:lnSpc>
            </a:pPr>
            <a:r>
              <a:rPr lang="en-US" sz="2800" spc="56">
                <a:solidFill>
                  <a:srgbClr val="111B1E"/>
                </a:solidFill>
                <a:latin typeface="Montserrat Extra-Light Bold"/>
              </a:rPr>
              <a:t>Цепочка образовавшихся капель жидкости образует трек частицы. Тепловое движение молекул быстро размывает трек частиц, и траектории частиц видны отчетливо лишь около 0,1 с, что, однако, достаточно для фотографирования.</a:t>
            </a:r>
          </a:p>
        </p:txBody>
      </p:sp>
      <p:sp>
        <p:nvSpPr>
          <p:cNvPr id="5" name="AutoShape 5"/>
          <p:cNvSpPr/>
          <p:nvPr/>
        </p:nvSpPr>
        <p:spPr>
          <a:xfrm>
            <a:off x="-110450" y="10058477"/>
            <a:ext cx="18508900" cy="228523"/>
          </a:xfrm>
          <a:prstGeom prst="rect">
            <a:avLst/>
          </a:prstGeom>
          <a:solidFill>
            <a:srgbClr val="F41823"/>
          </a:solidFill>
        </p:spPr>
      </p:sp>
      <p:sp>
        <p:nvSpPr>
          <p:cNvPr id="6" name="AutoShape 6"/>
          <p:cNvSpPr/>
          <p:nvPr/>
        </p:nvSpPr>
        <p:spPr>
          <a:xfrm rot="-5400000">
            <a:off x="5471199" y="5048289"/>
            <a:ext cx="7345601" cy="190423"/>
          </a:xfrm>
          <a:prstGeom prst="rect">
            <a:avLst/>
          </a:prstGeom>
          <a:solidFill>
            <a:srgbClr val="F41823"/>
          </a:solid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-2237421" y="8532553"/>
            <a:ext cx="4225230" cy="4225230"/>
            <a:chOff x="0" y="0"/>
            <a:chExt cx="1708150" cy="17081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41823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21277" y="6672935"/>
            <a:ext cx="5291004" cy="288525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06812" y="981075"/>
            <a:ext cx="7177360" cy="542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56">
                <a:solidFill>
                  <a:srgbClr val="000000"/>
                </a:solidFill>
                <a:latin typeface="Montserrat Extra-Light Bold"/>
              </a:rPr>
              <a:t>в камеру вводится небольшое количество воды или спирта, для чего снизу сосуд покрыт слоем влажного бархата или сукна . Внутри камеры образуется смесь насыщенных паров и воздуха. При быстром опускании поршня  смесь адиабатически расширяется, что сопровождается понижением ее температуры. За счет охлаждения пар становится пересыщенным.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54197" y="-445784"/>
            <a:ext cx="10812727" cy="1117856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7446733" cy="8522185"/>
            <a:chOff x="0" y="0"/>
            <a:chExt cx="9928977" cy="11362913"/>
          </a:xfrm>
        </p:grpSpPr>
        <p:sp>
          <p:nvSpPr>
            <p:cNvPr id="4" name="TextBox 4"/>
            <p:cNvSpPr txBox="1"/>
            <p:nvPr/>
          </p:nvSpPr>
          <p:spPr>
            <a:xfrm>
              <a:off x="0" y="4077498"/>
              <a:ext cx="9928977" cy="663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90"/>
                </a:lnSpc>
              </a:pPr>
              <a:r>
                <a:rPr lang="en-US" sz="3325" spc="246">
                  <a:solidFill>
                    <a:srgbClr val="111B1E"/>
                  </a:solidFill>
                  <a:latin typeface="Montserrat Semi-Bold Bold"/>
                </a:rPr>
                <a:t>Вид трека на фотоснимке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209128"/>
              <a:ext cx="9928977" cy="5896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000000"/>
                  </a:solidFill>
                  <a:latin typeface="Montserrat Extra-Light Bold"/>
                </a:rPr>
                <a:t>позволяет судить о природе частицы и величине ее энергии. </a:t>
              </a:r>
            </a:p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000000"/>
                  </a:solidFill>
                  <a:latin typeface="Montserrat Extra-Light Bold"/>
                </a:rPr>
                <a:t>Так,  α -частицы оставляют сравнительно толстый сплошной след, протоны — более тонкий, а электроны — пунктирный (рис. ). Появляющееся расщепление трека — "вилки" свидетельствует о происходящей реакции.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9928977" cy="1165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56"/>
                </a:lnSpc>
              </a:pPr>
              <a:r>
                <a:rPr lang="en-US" sz="5600" spc="50">
                  <a:solidFill>
                    <a:srgbClr val="111B1E"/>
                  </a:solidFill>
                  <a:latin typeface="Montserrat Semi-Bold"/>
                </a:rPr>
                <a:t>камера Вильсона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3121075"/>
              <a:ext cx="883717" cy="182775"/>
            </a:xfrm>
            <a:prstGeom prst="rect">
              <a:avLst/>
            </a:prstGeom>
            <a:solidFill>
              <a:srgbClr val="F41823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1423009" y="8863991"/>
            <a:ext cx="2846017" cy="2846017"/>
            <a:chOff x="0" y="0"/>
            <a:chExt cx="1708150" cy="17081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41823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10260331" y="10058477"/>
            <a:ext cx="8069500" cy="228523"/>
          </a:xfrm>
          <a:prstGeom prst="rect">
            <a:avLst/>
          </a:prstGeom>
          <a:solidFill>
            <a:srgbClr val="F41823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l="9127" r="9127"/>
          <a:stretch>
            <a:fillRect/>
          </a:stretch>
        </p:blipFill>
        <p:spPr>
          <a:xfrm>
            <a:off x="10260331" y="0"/>
            <a:ext cx="7986734" cy="10172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4773016" y="4391092"/>
            <a:ext cx="7903842" cy="7903842"/>
            <a:chOff x="0" y="0"/>
            <a:chExt cx="1708150" cy="1708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41823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-110450" y="0"/>
            <a:ext cx="18508900" cy="228523"/>
          </a:xfrm>
          <a:prstGeom prst="rect">
            <a:avLst/>
          </a:prstGeom>
          <a:solidFill>
            <a:srgbClr val="F41823"/>
          </a:solidFill>
        </p:spPr>
      </p:sp>
      <p:grpSp>
        <p:nvGrpSpPr>
          <p:cNvPr id="5" name="Group 5"/>
          <p:cNvGrpSpPr/>
          <p:nvPr/>
        </p:nvGrpSpPr>
        <p:grpSpPr>
          <a:xfrm>
            <a:off x="4259505" y="1524000"/>
            <a:ext cx="13276419" cy="7616656"/>
            <a:chOff x="0" y="0"/>
            <a:chExt cx="17701892" cy="10155541"/>
          </a:xfrm>
        </p:grpSpPr>
        <p:sp>
          <p:nvSpPr>
            <p:cNvPr id="6" name="TextBox 6"/>
            <p:cNvSpPr txBox="1"/>
            <p:nvPr/>
          </p:nvSpPr>
          <p:spPr>
            <a:xfrm>
              <a:off x="0" y="-28575"/>
              <a:ext cx="16117639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 spc="270">
                  <a:solidFill>
                    <a:srgbClr val="111B1E"/>
                  </a:solidFill>
                  <a:latin typeface="Montserrat Semi-Bold"/>
                </a:rPr>
                <a:t>ПУЗЫРЬКОВАЯ КАМЕРА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90892"/>
              <a:ext cx="17701892" cy="3627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4"/>
                </a:lnSpc>
              </a:pPr>
              <a:r>
                <a:rPr lang="en-US" sz="2575" spc="51">
                  <a:solidFill>
                    <a:srgbClr val="000000"/>
                  </a:solidFill>
                  <a:latin typeface="Montserrat Extra-Light Bold"/>
                </a:rPr>
                <a:t>Если через такую жидкость пролетит заряженная частица, то вдоль ее траектории жидкость закипит, поскольку образовавшиеся в жидкости ионы служат центрами парообразования. При этом траектория частицы отмечается цепочкой пузырьков пара, т.е. делается видимой. В качестве жидкостей используются главным образом жидкий водород и пропан С3Н3. Длительность рабочего цикла порядка 0,1 с.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998932"/>
              <a:ext cx="16117639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 spc="270">
                  <a:solidFill>
                    <a:srgbClr val="111B1E"/>
                  </a:solidFill>
                  <a:latin typeface="Montserrat Semi-Bold"/>
                </a:rPr>
                <a:t>МЕТОД ТОЛСТОСЛОЙНЫХ ФОТОЭМУЛЬСИЙ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918398"/>
              <a:ext cx="17701892" cy="4237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4"/>
                </a:lnSpc>
              </a:pPr>
              <a:r>
                <a:rPr lang="en-US" sz="2575" spc="51">
                  <a:solidFill>
                    <a:srgbClr val="000000"/>
                  </a:solidFill>
                  <a:latin typeface="Montserrat Extra-Light Bold"/>
                </a:rPr>
                <a:t>Он основан на использовании почернения фотографического слоя под действием проходящих через фотоэмульсию быстрых заряженных частиц. Такая частица вызывает распад молекул бромистого серебра на ионы Ag+ и Вг- и почернение фотоэмульсии вдоль траектории движения, образуя скрытое изображение. При проявлении в этих кристалликах восстанавливается металлическое серебро и образуется трек частицы. По длине и толщине трека судят об энергии и массе частицы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4735" y="1524000"/>
            <a:ext cx="3216351" cy="2426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928</Words>
  <Application>Microsoft Office PowerPoint</Application>
  <PresentationFormat>Произвольный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Open Sans Light Bold</vt:lpstr>
      <vt:lpstr>Montserrat Extra-Light</vt:lpstr>
      <vt:lpstr>Montserrat Semi-Bold</vt:lpstr>
      <vt:lpstr>Montserrat Extra-Light Bold</vt:lpstr>
      <vt:lpstr>Montserrat Semi-Bold Bold</vt:lpstr>
      <vt:lpstr>Open Sans Light Bold Italics</vt:lpstr>
      <vt:lpstr>Open Sans Light</vt:lpstr>
      <vt:lpstr>Calibri</vt:lpstr>
      <vt:lpstr>Montserrat Semi-Bold Bold Italics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регистрации заряженных частиц</dc:title>
  <cp:lastModifiedBy>RePack by Diakov</cp:lastModifiedBy>
  <cp:revision>2</cp:revision>
  <dcterms:created xsi:type="dcterms:W3CDTF">2006-08-16T00:00:00Z</dcterms:created>
  <dcterms:modified xsi:type="dcterms:W3CDTF">2021-03-04T13:30:14Z</dcterms:modified>
  <dc:identifier>DAEXy_rJWis</dc:identifier>
</cp:coreProperties>
</file>